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Glacial Indifference Bold" charset="1" panose="00000800000000000000"/>
      <p:regular r:id="rId19"/>
    </p:embeddedFont>
    <p:embeddedFont>
      <p:font typeface="Lexend Deca" charset="1" panose="00000000000000000000"/>
      <p:regular r:id="rId20"/>
    </p:embeddedFont>
    <p:embeddedFont>
      <p:font typeface="League Spartan" charset="1" panose="00000800000000000000"/>
      <p:regular r:id="rId21"/>
    </p:embeddedFont>
    <p:embeddedFont>
      <p:font typeface="Glacial Indifference" charset="1" panose="00000000000000000000"/>
      <p:regular r:id="rId22"/>
    </p:embeddedFont>
    <p:embeddedFont>
      <p:font typeface="Montserrat Bold" charset="1" panose="00000800000000000000"/>
      <p:regular r:id="rId23"/>
    </p:embeddedFont>
    <p:embeddedFont>
      <p:font typeface="Montserrat" charset="1" panose="00000500000000000000"/>
      <p:regular r:id="rId24"/>
    </p:embeddedFont>
    <p:embeddedFont>
      <p:font typeface="Etna Sans Serif" charset="1" panose="020006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J2G33iJg.mp4>
</file>

<file path=ppt/media/image1.png>
</file>

<file path=ppt/media/image10.jpeg>
</file>

<file path=ppt/media/image11.png>
</file>

<file path=ppt/media/image12.svg>
</file>

<file path=ppt/media/image13.jpeg>
</file>

<file path=ppt/media/image14.jpe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https://github.com/BoubaAhmed/Task-manager-with-Inertia"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VAGJ2G33iJg.mp4" Type="http://schemas.openxmlformats.org/officeDocument/2006/relationships/video"/><Relationship Id="rId4" Target="../media/VAGJ2G33iJg.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jpe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https://github.com/BoubaAhmed/Task-manager-with-Inertia" TargetMode="External" Type="http://schemas.openxmlformats.org/officeDocument/2006/relationships/hyperlink"/><Relationship Id="rId5" Target="../media/image11.png" Type="http://schemas.openxmlformats.org/officeDocument/2006/relationships/image"/><Relationship Id="rId6" Target="../media/image1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32354" y="507240"/>
            <a:ext cx="2533927" cy="766513"/>
          </a:xfrm>
          <a:custGeom>
            <a:avLst/>
            <a:gdLst/>
            <a:ahLst/>
            <a:cxnLst/>
            <a:rect r="r" b="b" t="t" l="l"/>
            <a:pathLst>
              <a:path h="766513" w="2533927">
                <a:moveTo>
                  <a:pt x="0" y="0"/>
                </a:moveTo>
                <a:lnTo>
                  <a:pt x="2533927" y="0"/>
                </a:lnTo>
                <a:lnTo>
                  <a:pt x="2533927" y="766513"/>
                </a:lnTo>
                <a:lnTo>
                  <a:pt x="0" y="766513"/>
                </a:lnTo>
                <a:lnTo>
                  <a:pt x="0" y="0"/>
                </a:lnTo>
                <a:close/>
              </a:path>
            </a:pathLst>
          </a:custGeom>
          <a:blipFill>
            <a:blip r:embed="rId2"/>
            <a:stretch>
              <a:fillRect l="0" t="0" r="0" b="0"/>
            </a:stretch>
          </a:blipFill>
        </p:spPr>
      </p:sp>
      <p:sp>
        <p:nvSpPr>
          <p:cNvPr name="Freeform 3" id="3"/>
          <p:cNvSpPr/>
          <p:nvPr/>
        </p:nvSpPr>
        <p:spPr>
          <a:xfrm flipH="false" flipV="false" rot="0">
            <a:off x="16357632" y="376143"/>
            <a:ext cx="1305921" cy="982706"/>
          </a:xfrm>
          <a:custGeom>
            <a:avLst/>
            <a:gdLst/>
            <a:ahLst/>
            <a:cxnLst/>
            <a:rect r="r" b="b" t="t" l="l"/>
            <a:pathLst>
              <a:path h="982706" w="1305921">
                <a:moveTo>
                  <a:pt x="0" y="0"/>
                </a:moveTo>
                <a:lnTo>
                  <a:pt x="1305921" y="0"/>
                </a:lnTo>
                <a:lnTo>
                  <a:pt x="1305921" y="982706"/>
                </a:lnTo>
                <a:lnTo>
                  <a:pt x="0" y="982706"/>
                </a:lnTo>
                <a:lnTo>
                  <a:pt x="0" y="0"/>
                </a:lnTo>
                <a:close/>
              </a:path>
            </a:pathLst>
          </a:custGeom>
          <a:blipFill>
            <a:blip r:embed="rId3"/>
            <a:stretch>
              <a:fillRect l="0" t="0" r="0" b="0"/>
            </a:stretch>
          </a:blipFill>
        </p:spPr>
      </p:sp>
      <p:grpSp>
        <p:nvGrpSpPr>
          <p:cNvPr name="Group 4" id="4"/>
          <p:cNvGrpSpPr/>
          <p:nvPr/>
        </p:nvGrpSpPr>
        <p:grpSpPr>
          <a:xfrm rot="0">
            <a:off x="1028700" y="6511027"/>
            <a:ext cx="9453446" cy="234506"/>
            <a:chOff x="0" y="0"/>
            <a:chExt cx="12604594" cy="312674"/>
          </a:xfrm>
        </p:grpSpPr>
        <p:sp>
          <p:nvSpPr>
            <p:cNvPr name="Freeform 5" id="5"/>
            <p:cNvSpPr/>
            <p:nvPr/>
          </p:nvSpPr>
          <p:spPr>
            <a:xfrm flipH="false" flipV="false" rot="0">
              <a:off x="0" y="0"/>
              <a:ext cx="9223890" cy="312674"/>
            </a:xfrm>
            <a:custGeom>
              <a:avLst/>
              <a:gdLst/>
              <a:ahLst/>
              <a:cxnLst/>
              <a:rect r="r" b="b" t="t" l="l"/>
              <a:pathLst>
                <a:path h="312674" w="9223890">
                  <a:moveTo>
                    <a:pt x="0" y="0"/>
                  </a:moveTo>
                  <a:lnTo>
                    <a:pt x="9223890" y="0"/>
                  </a:lnTo>
                  <a:lnTo>
                    <a:pt x="9223890" y="312674"/>
                  </a:lnTo>
                  <a:lnTo>
                    <a:pt x="0" y="3126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560706" y="0"/>
              <a:ext cx="3043888" cy="312674"/>
            </a:xfrm>
            <a:custGeom>
              <a:avLst/>
              <a:gdLst/>
              <a:ahLst/>
              <a:cxnLst/>
              <a:rect r="r" b="b" t="t" l="l"/>
              <a:pathLst>
                <a:path h="312674" w="3043888">
                  <a:moveTo>
                    <a:pt x="0" y="0"/>
                  </a:moveTo>
                  <a:lnTo>
                    <a:pt x="3043888" y="0"/>
                  </a:lnTo>
                  <a:lnTo>
                    <a:pt x="3043888" y="312674"/>
                  </a:lnTo>
                  <a:lnTo>
                    <a:pt x="0" y="312674"/>
                  </a:lnTo>
                  <a:lnTo>
                    <a:pt x="0" y="0"/>
                  </a:lnTo>
                  <a:close/>
                </a:path>
              </a:pathLst>
            </a:custGeom>
            <a:blipFill>
              <a:blip r:embed="rId6">
                <a:extLst>
                  <a:ext uri="{96DAC541-7B7A-43D3-8B79-37D633B846F1}">
                    <asvg:svgBlip xmlns:asvg="http://schemas.microsoft.com/office/drawing/2016/SVG/main" r:embed="rId7"/>
                  </a:ext>
                </a:extLst>
              </a:blip>
              <a:stretch>
                <a:fillRect l="0" t="0" r="-203029" b="0"/>
              </a:stretch>
            </a:blipFill>
          </p:spPr>
        </p:sp>
      </p:grpSp>
      <p:sp>
        <p:nvSpPr>
          <p:cNvPr name="Freeform 7" id="7"/>
          <p:cNvSpPr/>
          <p:nvPr/>
        </p:nvSpPr>
        <p:spPr>
          <a:xfrm flipH="false" flipV="false" rot="0">
            <a:off x="9144000" y="376143"/>
            <a:ext cx="10120875" cy="9387111"/>
          </a:xfrm>
          <a:custGeom>
            <a:avLst/>
            <a:gdLst/>
            <a:ahLst/>
            <a:cxnLst/>
            <a:rect r="r" b="b" t="t" l="l"/>
            <a:pathLst>
              <a:path h="9387111" w="10120875">
                <a:moveTo>
                  <a:pt x="0" y="0"/>
                </a:moveTo>
                <a:lnTo>
                  <a:pt x="10120875" y="0"/>
                </a:lnTo>
                <a:lnTo>
                  <a:pt x="10120875" y="9387112"/>
                </a:lnTo>
                <a:lnTo>
                  <a:pt x="0" y="9387112"/>
                </a:lnTo>
                <a:lnTo>
                  <a:pt x="0" y="0"/>
                </a:lnTo>
                <a:close/>
              </a:path>
            </a:pathLst>
          </a:custGeom>
          <a:blipFill>
            <a:blip r:embed="rId8"/>
            <a:stretch>
              <a:fillRect l="0" t="0" r="0" b="0"/>
            </a:stretch>
          </a:blipFill>
        </p:spPr>
      </p:sp>
      <p:sp>
        <p:nvSpPr>
          <p:cNvPr name="Freeform 8" id="8"/>
          <p:cNvSpPr/>
          <p:nvPr/>
        </p:nvSpPr>
        <p:spPr>
          <a:xfrm flipH="false" flipV="false" rot="0">
            <a:off x="12091873" y="2287768"/>
            <a:ext cx="5922159" cy="6105319"/>
          </a:xfrm>
          <a:custGeom>
            <a:avLst/>
            <a:gdLst/>
            <a:ahLst/>
            <a:cxnLst/>
            <a:rect r="r" b="b" t="t" l="l"/>
            <a:pathLst>
              <a:path h="6105319" w="5922159">
                <a:moveTo>
                  <a:pt x="0" y="0"/>
                </a:moveTo>
                <a:lnTo>
                  <a:pt x="5922159" y="0"/>
                </a:lnTo>
                <a:lnTo>
                  <a:pt x="5922159" y="6105319"/>
                </a:lnTo>
                <a:lnTo>
                  <a:pt x="0" y="6105319"/>
                </a:lnTo>
                <a:lnTo>
                  <a:pt x="0" y="0"/>
                </a:lnTo>
                <a:close/>
              </a:path>
            </a:pathLst>
          </a:custGeom>
          <a:blipFill>
            <a:blip r:embed="rId9"/>
            <a:stretch>
              <a:fillRect l="0" t="0" r="0" b="0"/>
            </a:stretch>
          </a:blipFill>
        </p:spPr>
      </p:sp>
      <p:sp>
        <p:nvSpPr>
          <p:cNvPr name="TextBox 9" id="9"/>
          <p:cNvSpPr txBox="true"/>
          <p:nvPr/>
        </p:nvSpPr>
        <p:spPr>
          <a:xfrm rot="0">
            <a:off x="1028700" y="2906626"/>
            <a:ext cx="11288019" cy="2911028"/>
          </a:xfrm>
          <a:prstGeom prst="rect">
            <a:avLst/>
          </a:prstGeom>
        </p:spPr>
        <p:txBody>
          <a:bodyPr anchor="t" rtlCol="false" tIns="0" lIns="0" bIns="0" rIns="0">
            <a:spAutoFit/>
          </a:bodyPr>
          <a:lstStyle/>
          <a:p>
            <a:pPr algn="l">
              <a:lnSpc>
                <a:spcPts val="11698"/>
              </a:lnSpc>
              <a:spcBef>
                <a:spcPct val="0"/>
              </a:spcBef>
            </a:pPr>
            <a:r>
              <a:rPr lang="en-US" b="true" sz="8356">
                <a:solidFill>
                  <a:srgbClr val="000000"/>
                </a:solidFill>
                <a:latin typeface="Glacial Indifference Bold"/>
                <a:ea typeface="Glacial Indifference Bold"/>
                <a:cs typeface="Glacial Indifference Bold"/>
                <a:sym typeface="Glacial Indifference Bold"/>
              </a:rPr>
              <a:t>SYSTÈME DE GESTION DE TÂCHES </a:t>
            </a:r>
          </a:p>
        </p:txBody>
      </p:sp>
      <p:sp>
        <p:nvSpPr>
          <p:cNvPr name="TextBox 10" id="10"/>
          <p:cNvSpPr txBox="true"/>
          <p:nvPr/>
        </p:nvSpPr>
        <p:spPr>
          <a:xfrm rot="0">
            <a:off x="1294311" y="7610173"/>
            <a:ext cx="3543939" cy="941068"/>
          </a:xfrm>
          <a:prstGeom prst="rect">
            <a:avLst/>
          </a:prstGeom>
        </p:spPr>
        <p:txBody>
          <a:bodyPr anchor="t" rtlCol="false" tIns="0" lIns="0" bIns="0" rIns="0">
            <a:spAutoFit/>
          </a:bodyPr>
          <a:lstStyle/>
          <a:p>
            <a:pPr algn="l">
              <a:lnSpc>
                <a:spcPts val="3780"/>
              </a:lnSpc>
              <a:spcBef>
                <a:spcPct val="0"/>
              </a:spcBef>
            </a:pPr>
            <a:r>
              <a:rPr lang="en-US" b="true" sz="2700" spc="216" strike="noStrike" u="none">
                <a:solidFill>
                  <a:srgbClr val="000000"/>
                </a:solidFill>
                <a:latin typeface="Glacial Indifference Bold"/>
                <a:ea typeface="Glacial Indifference Bold"/>
                <a:cs typeface="Glacial Indifference Bold"/>
                <a:sym typeface="Glacial Indifference Bold"/>
              </a:rPr>
              <a:t>RÉALISÉ PAR : </a:t>
            </a:r>
          </a:p>
          <a:p>
            <a:pPr algn="l" marL="582951" indent="-291476" lvl="1">
              <a:lnSpc>
                <a:spcPts val="3780"/>
              </a:lnSpc>
              <a:spcBef>
                <a:spcPct val="0"/>
              </a:spcBef>
              <a:buFont typeface="Arial"/>
              <a:buChar char="•"/>
            </a:pPr>
            <a:r>
              <a:rPr lang="en-US" b="true" sz="2700" spc="216" strike="noStrike" u="none">
                <a:solidFill>
                  <a:srgbClr val="0D3A74"/>
                </a:solidFill>
                <a:latin typeface="Glacial Indifference Bold"/>
                <a:ea typeface="Glacial Indifference Bold"/>
                <a:cs typeface="Glacial Indifference Bold"/>
                <a:sym typeface="Glacial Indifference Bold"/>
              </a:rPr>
              <a:t>BOUBA AHMED</a:t>
            </a:r>
          </a:p>
        </p:txBody>
      </p:sp>
      <p:sp>
        <p:nvSpPr>
          <p:cNvPr name="TextBox 11" id="11"/>
          <p:cNvSpPr txBox="true"/>
          <p:nvPr/>
        </p:nvSpPr>
        <p:spPr>
          <a:xfrm rot="0">
            <a:off x="12641808" y="9608292"/>
            <a:ext cx="5372224" cy="438785"/>
          </a:xfrm>
          <a:prstGeom prst="rect">
            <a:avLst/>
          </a:prstGeom>
        </p:spPr>
        <p:txBody>
          <a:bodyPr anchor="t" rtlCol="false" tIns="0" lIns="0" bIns="0" rIns="0">
            <a:spAutoFit/>
          </a:bodyPr>
          <a:lstStyle/>
          <a:p>
            <a:pPr algn="l" marL="0" indent="0" lvl="0">
              <a:lnSpc>
                <a:spcPts val="3640"/>
              </a:lnSpc>
              <a:spcBef>
                <a:spcPct val="0"/>
              </a:spcBef>
            </a:pPr>
            <a:r>
              <a:rPr lang="en-US" sz="2600" spc="26" strike="noStrike" u="none">
                <a:solidFill>
                  <a:srgbClr val="1F4152"/>
                </a:solidFill>
                <a:latin typeface="Lexend Deca"/>
                <a:ea typeface="Lexend Deca"/>
                <a:cs typeface="Lexend Deca"/>
                <a:sym typeface="Lexend Deca"/>
              </a:rPr>
              <a:t>Année Universitaire : 2024-2025</a:t>
            </a:r>
          </a:p>
        </p:txBody>
      </p:sp>
      <p:sp>
        <p:nvSpPr>
          <p:cNvPr name="TextBox 12" id="12"/>
          <p:cNvSpPr txBox="true"/>
          <p:nvPr/>
        </p:nvSpPr>
        <p:spPr>
          <a:xfrm rot="0">
            <a:off x="1028700" y="5750979"/>
            <a:ext cx="8395924" cy="523875"/>
          </a:xfrm>
          <a:prstGeom prst="rect">
            <a:avLst/>
          </a:prstGeom>
        </p:spPr>
        <p:txBody>
          <a:bodyPr anchor="t" rtlCol="false" tIns="0" lIns="0" bIns="0" rIns="0">
            <a:spAutoFit/>
          </a:bodyPr>
          <a:lstStyle/>
          <a:p>
            <a:pPr algn="l">
              <a:lnSpc>
                <a:spcPts val="4200"/>
              </a:lnSpc>
            </a:pPr>
            <a:r>
              <a:rPr lang="en-US" sz="3000" spc="30" b="true">
                <a:solidFill>
                  <a:srgbClr val="004AAD"/>
                </a:solidFill>
                <a:latin typeface="Glacial Indifference Bold"/>
                <a:ea typeface="Glacial Indifference Bold"/>
                <a:cs typeface="Glacial Indifference Bold"/>
                <a:sym typeface="Glacial Indifference Bold"/>
              </a:rPr>
              <a:t>Master Systèmes Intelligents pour l'Education</a:t>
            </a:r>
          </a:p>
        </p:txBody>
      </p:sp>
      <p:sp>
        <p:nvSpPr>
          <p:cNvPr name="TextBox 13" id="13"/>
          <p:cNvSpPr txBox="true"/>
          <p:nvPr/>
        </p:nvSpPr>
        <p:spPr>
          <a:xfrm rot="0">
            <a:off x="7949070" y="7610173"/>
            <a:ext cx="7619102" cy="941068"/>
          </a:xfrm>
          <a:prstGeom prst="rect">
            <a:avLst/>
          </a:prstGeom>
        </p:spPr>
        <p:txBody>
          <a:bodyPr anchor="t" rtlCol="false" tIns="0" lIns="0" bIns="0" rIns="0">
            <a:spAutoFit/>
          </a:bodyPr>
          <a:lstStyle/>
          <a:p>
            <a:pPr algn="l">
              <a:lnSpc>
                <a:spcPts val="3780"/>
              </a:lnSpc>
            </a:pPr>
            <a:r>
              <a:rPr lang="en-US" b="true" sz="2700" spc="216">
                <a:solidFill>
                  <a:srgbClr val="000000"/>
                </a:solidFill>
                <a:latin typeface="Glacial Indifference Bold"/>
                <a:ea typeface="Glacial Indifference Bold"/>
                <a:cs typeface="Glacial Indifference Bold"/>
                <a:sym typeface="Glacial Indifference Bold"/>
              </a:rPr>
              <a:t>ENCADRÉ PAR :</a:t>
            </a:r>
          </a:p>
          <a:p>
            <a:pPr algn="l" marL="582951" indent="-291476" lvl="1">
              <a:lnSpc>
                <a:spcPts val="3780"/>
              </a:lnSpc>
              <a:buFont typeface="Arial"/>
              <a:buChar char="•"/>
            </a:pPr>
            <a:r>
              <a:rPr lang="en-US" b="true" sz="2700" spc="216">
                <a:solidFill>
                  <a:srgbClr val="0D3A74"/>
                </a:solidFill>
                <a:latin typeface="Glacial Indifference Bold"/>
                <a:ea typeface="Glacial Indifference Bold"/>
                <a:cs typeface="Glacial Indifference Bold"/>
                <a:sym typeface="Glacial Indifference Bold"/>
              </a:rPr>
              <a:t>PR : BENABBES KHALID </a:t>
            </a:r>
          </a:p>
        </p:txBody>
      </p:sp>
      <p:sp>
        <p:nvSpPr>
          <p:cNvPr name="TextBox 14" id="14"/>
          <p:cNvSpPr txBox="true"/>
          <p:nvPr/>
        </p:nvSpPr>
        <p:spPr>
          <a:xfrm rot="0">
            <a:off x="532354" y="9715630"/>
            <a:ext cx="2024013" cy="440175"/>
          </a:xfrm>
          <a:prstGeom prst="rect">
            <a:avLst/>
          </a:prstGeom>
        </p:spPr>
        <p:txBody>
          <a:bodyPr anchor="t" rtlCol="false" tIns="0" lIns="0" bIns="0" rIns="0">
            <a:spAutoFit/>
          </a:bodyPr>
          <a:lstStyle/>
          <a:p>
            <a:pPr algn="l" marL="0" indent="0" lvl="0">
              <a:lnSpc>
                <a:spcPts val="3640"/>
              </a:lnSpc>
              <a:spcBef>
                <a:spcPct val="0"/>
              </a:spcBef>
            </a:pPr>
            <a:r>
              <a:rPr lang="en-US" sz="2600" spc="26" strike="noStrike" u="none">
                <a:solidFill>
                  <a:srgbClr val="1F4152"/>
                </a:solidFill>
                <a:latin typeface="Lexend Deca"/>
                <a:ea typeface="Lexend Deca"/>
                <a:cs typeface="Lexend Deca"/>
                <a:sym typeface="Lexend Deca"/>
              </a:rPr>
              <a:t>09/01/2025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C67BF">
                <a:alpha val="54000"/>
              </a:srgbClr>
            </a:gs>
            <a:gs pos="100000">
              <a:srgbClr val="F7ACFF">
                <a:alpha val="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412291" y="429632"/>
            <a:ext cx="1107689" cy="1493513"/>
          </a:xfrm>
          <a:custGeom>
            <a:avLst/>
            <a:gdLst/>
            <a:ahLst/>
            <a:cxnLst/>
            <a:rect r="r" b="b" t="t" l="l"/>
            <a:pathLst>
              <a:path h="1493513" w="1107689">
                <a:moveTo>
                  <a:pt x="0" y="0"/>
                </a:moveTo>
                <a:lnTo>
                  <a:pt x="1107689" y="0"/>
                </a:lnTo>
                <a:lnTo>
                  <a:pt x="1107689" y="1493513"/>
                </a:lnTo>
                <a:lnTo>
                  <a:pt x="0" y="1493513"/>
                </a:lnTo>
                <a:lnTo>
                  <a:pt x="0" y="0"/>
                </a:lnTo>
                <a:close/>
              </a:path>
            </a:pathLst>
          </a:custGeom>
          <a:blipFill>
            <a:blip r:embed="rId4"/>
            <a:stretch>
              <a:fillRect l="0" t="0" r="0" b="0"/>
            </a:stretch>
          </a:blipFill>
        </p:spPr>
      </p:sp>
      <p:sp>
        <p:nvSpPr>
          <p:cNvPr name="TextBox 4" id="4"/>
          <p:cNvSpPr txBox="true"/>
          <p:nvPr/>
        </p:nvSpPr>
        <p:spPr>
          <a:xfrm rot="0">
            <a:off x="476079" y="933450"/>
            <a:ext cx="12735402" cy="781049"/>
          </a:xfrm>
          <a:prstGeom prst="rect">
            <a:avLst/>
          </a:prstGeom>
        </p:spPr>
        <p:txBody>
          <a:bodyPr anchor="t" rtlCol="false" tIns="0" lIns="0" bIns="0" rIns="0">
            <a:spAutoFit/>
          </a:bodyPr>
          <a:lstStyle/>
          <a:p>
            <a:pPr algn="just" marL="0" indent="0" lvl="0">
              <a:lnSpc>
                <a:spcPts val="6300"/>
              </a:lnSpc>
              <a:spcBef>
                <a:spcPct val="0"/>
              </a:spcBef>
            </a:pPr>
            <a:r>
              <a:rPr lang="en-US" sz="4500">
                <a:solidFill>
                  <a:srgbClr val="240960"/>
                </a:solidFill>
                <a:latin typeface="League Spartan"/>
                <a:ea typeface="League Spartan"/>
                <a:cs typeface="League Spartan"/>
                <a:sym typeface="League Spartan"/>
              </a:rPr>
              <a:t>7. </a:t>
            </a:r>
            <a:r>
              <a:rPr lang="en-US" b="true" sz="4500" strike="noStrike" u="none">
                <a:solidFill>
                  <a:srgbClr val="240960"/>
                </a:solidFill>
                <a:latin typeface="League Spartan"/>
                <a:ea typeface="League Spartan"/>
                <a:cs typeface="League Spartan"/>
                <a:sym typeface="League Spartan"/>
              </a:rPr>
              <a:t>Résultats et Fonctionnalités Développées</a:t>
            </a:r>
          </a:p>
        </p:txBody>
      </p:sp>
      <p:sp>
        <p:nvSpPr>
          <p:cNvPr name="TextBox 5" id="5"/>
          <p:cNvSpPr txBox="true"/>
          <p:nvPr/>
        </p:nvSpPr>
        <p:spPr>
          <a:xfrm rot="0">
            <a:off x="766819" y="4092213"/>
            <a:ext cx="15959879" cy="3674488"/>
          </a:xfrm>
          <a:prstGeom prst="rect">
            <a:avLst/>
          </a:prstGeom>
        </p:spPr>
        <p:txBody>
          <a:bodyPr anchor="t" rtlCol="false" tIns="0" lIns="0" bIns="0" rIns="0">
            <a:spAutoFit/>
          </a:bodyPr>
          <a:lstStyle/>
          <a:p>
            <a:pPr algn="l" marL="504155" indent="-252078" lvl="1">
              <a:lnSpc>
                <a:spcPts val="3269"/>
              </a:lnSpc>
              <a:buFont typeface="Arial"/>
              <a:buChar char="•"/>
            </a:pPr>
            <a:r>
              <a:rPr lang="en-US" sz="2335">
                <a:solidFill>
                  <a:srgbClr val="004AAD"/>
                </a:solidFill>
                <a:latin typeface="Lexend Deca"/>
                <a:ea typeface="Lexend Deca"/>
                <a:cs typeface="Lexend Deca"/>
                <a:sym typeface="Lexend Deca"/>
              </a:rPr>
              <a:t>Gestion des utilisateurs : </a:t>
            </a:r>
            <a:r>
              <a:rPr lang="en-US" sz="2335">
                <a:solidFill>
                  <a:srgbClr val="101010"/>
                </a:solidFill>
                <a:latin typeface="Lexend Deca"/>
                <a:ea typeface="Lexend Deca"/>
                <a:cs typeface="Lexend Deca"/>
                <a:sym typeface="Lexend Deca"/>
              </a:rPr>
              <a:t>Création, modification, suppression et authentifica?tion des utilisateurs avec différents rôles (administrateur, utilisateur standard, etc.).</a:t>
            </a:r>
          </a:p>
          <a:p>
            <a:pPr algn="l" marL="504155" indent="-252078" lvl="1">
              <a:lnSpc>
                <a:spcPts val="3269"/>
              </a:lnSpc>
              <a:buFont typeface="Arial"/>
              <a:buChar char="•"/>
            </a:pPr>
            <a:r>
              <a:rPr lang="en-US" sz="2335">
                <a:solidFill>
                  <a:srgbClr val="00BF63"/>
                </a:solidFill>
                <a:latin typeface="Lexend Deca"/>
                <a:ea typeface="Lexend Deca"/>
                <a:cs typeface="Lexend Deca"/>
                <a:sym typeface="Lexend Deca"/>
              </a:rPr>
              <a:t>Gestion des projets :</a:t>
            </a:r>
            <a:r>
              <a:rPr lang="en-US" sz="2335">
                <a:solidFill>
                  <a:srgbClr val="101010"/>
                </a:solidFill>
                <a:latin typeface="Lexend Deca"/>
                <a:ea typeface="Lexend Deca"/>
                <a:cs typeface="Lexend Deca"/>
                <a:sym typeface="Lexend Deca"/>
              </a:rPr>
              <a:t> Ajout, modification et suivi des projets assignés aux utili?sateurs.</a:t>
            </a:r>
          </a:p>
          <a:p>
            <a:pPr algn="l" marL="504155" indent="-252078" lvl="1">
              <a:lnSpc>
                <a:spcPts val="3269"/>
              </a:lnSpc>
              <a:buFont typeface="Arial"/>
              <a:buChar char="•"/>
            </a:pPr>
            <a:r>
              <a:rPr lang="en-US" sz="2335">
                <a:solidFill>
                  <a:srgbClr val="8D2DF2"/>
                </a:solidFill>
                <a:latin typeface="Lexend Deca"/>
                <a:ea typeface="Lexend Deca"/>
                <a:cs typeface="Lexend Deca"/>
                <a:sym typeface="Lexend Deca"/>
              </a:rPr>
              <a:t>Gestion des tâches :</a:t>
            </a:r>
            <a:r>
              <a:rPr lang="en-US" sz="2335">
                <a:solidFill>
                  <a:srgbClr val="101010"/>
                </a:solidFill>
                <a:latin typeface="Lexend Deca"/>
                <a:ea typeface="Lexend Deca"/>
                <a:cs typeface="Lexend Deca"/>
                <a:sym typeface="Lexend Deca"/>
              </a:rPr>
              <a:t> Création et assignation de tâches aux projets, suivi de leur statut et des dates importantes.</a:t>
            </a:r>
          </a:p>
          <a:p>
            <a:pPr algn="l" marL="504155" indent="-252078" lvl="1">
              <a:lnSpc>
                <a:spcPts val="3269"/>
              </a:lnSpc>
              <a:buFont typeface="Arial"/>
              <a:buChar char="•"/>
            </a:pPr>
            <a:r>
              <a:rPr lang="en-US" sz="2335">
                <a:solidFill>
                  <a:srgbClr val="F03C2E"/>
                </a:solidFill>
                <a:latin typeface="Lexend Deca"/>
                <a:ea typeface="Lexend Deca"/>
                <a:cs typeface="Lexend Deca"/>
                <a:sym typeface="Lexend Deca"/>
              </a:rPr>
              <a:t>Affectations : </a:t>
            </a:r>
            <a:r>
              <a:rPr lang="en-US" sz="2335">
                <a:solidFill>
                  <a:srgbClr val="101010"/>
                </a:solidFill>
                <a:latin typeface="Lexend Deca"/>
                <a:ea typeface="Lexend Deca"/>
                <a:cs typeface="Lexend Deca"/>
                <a:sym typeface="Lexend Deca"/>
              </a:rPr>
              <a:t>Association des utilisateurs à des tâches spécifiques avec un suivi des statuts d’affectation.</a:t>
            </a:r>
          </a:p>
          <a:p>
            <a:pPr algn="l" marL="504155" indent="-252078" lvl="1">
              <a:lnSpc>
                <a:spcPts val="3269"/>
              </a:lnSpc>
              <a:buFont typeface="Arial"/>
              <a:buChar char="•"/>
            </a:pPr>
            <a:r>
              <a:rPr lang="en-US" sz="2335">
                <a:solidFill>
                  <a:srgbClr val="E48E00"/>
                </a:solidFill>
                <a:latin typeface="Lexend Deca"/>
                <a:ea typeface="Lexend Deca"/>
                <a:cs typeface="Lexend Deca"/>
                <a:sym typeface="Lexend Deca"/>
              </a:rPr>
              <a:t>Dashboard interactif : </a:t>
            </a:r>
            <a:r>
              <a:rPr lang="en-US" sz="2335">
                <a:solidFill>
                  <a:srgbClr val="101010"/>
                </a:solidFill>
                <a:latin typeface="Lexend Deca"/>
                <a:ea typeface="Lexend Deca"/>
                <a:cs typeface="Lexend Deca"/>
                <a:sym typeface="Lexend Deca"/>
              </a:rPr>
              <a:t>Visualisation des projets, tâches et affectations via une interface utilisateur intuitive.</a:t>
            </a:r>
          </a:p>
          <a:p>
            <a:pPr algn="l" marL="504155" indent="-252078" lvl="1">
              <a:lnSpc>
                <a:spcPts val="3269"/>
              </a:lnSpc>
              <a:buFont typeface="Arial"/>
              <a:buChar char="•"/>
            </a:pPr>
            <a:r>
              <a:rPr lang="en-US" sz="2335">
                <a:solidFill>
                  <a:srgbClr val="00618A"/>
                </a:solidFill>
                <a:latin typeface="Lexend Deca"/>
                <a:ea typeface="Lexend Deca"/>
                <a:cs typeface="Lexend Deca"/>
                <a:sym typeface="Lexend Deca"/>
              </a:rPr>
              <a:t>Tests et Validation : </a:t>
            </a:r>
            <a:r>
              <a:rPr lang="en-US" sz="2335">
                <a:solidFill>
                  <a:srgbClr val="101010"/>
                </a:solidFill>
                <a:latin typeface="Lexend Deca"/>
                <a:ea typeface="Lexend Deca"/>
                <a:cs typeface="Lexend Deca"/>
                <a:sym typeface="Lexend Deca"/>
              </a:rPr>
              <a:t>Exécution de tests unitaires et fonctionnels pour vérifier la conformité des fonctionnalités développées avec les exigences initiales.</a:t>
            </a:r>
          </a:p>
        </p:txBody>
      </p:sp>
      <p:sp>
        <p:nvSpPr>
          <p:cNvPr name="TextBox 6" id="6"/>
          <p:cNvSpPr txBox="true"/>
          <p:nvPr/>
        </p:nvSpPr>
        <p:spPr>
          <a:xfrm rot="0">
            <a:off x="766819" y="2472674"/>
            <a:ext cx="15959879" cy="1217038"/>
          </a:xfrm>
          <a:prstGeom prst="rect">
            <a:avLst/>
          </a:prstGeom>
        </p:spPr>
        <p:txBody>
          <a:bodyPr anchor="t" rtlCol="false" tIns="0" lIns="0" bIns="0" rIns="0">
            <a:spAutoFit/>
          </a:bodyPr>
          <a:lstStyle/>
          <a:p>
            <a:pPr algn="l" marL="0" indent="0" lvl="0">
              <a:lnSpc>
                <a:spcPts val="3269"/>
              </a:lnSpc>
              <a:spcBef>
                <a:spcPct val="0"/>
              </a:spcBef>
            </a:pPr>
            <a:r>
              <a:rPr lang="en-US" sz="2335">
                <a:solidFill>
                  <a:srgbClr val="101010"/>
                </a:solidFill>
                <a:latin typeface="Lexend Deca"/>
                <a:ea typeface="Lexend Deca"/>
                <a:cs typeface="Lexend Deca"/>
                <a:sym typeface="Lexend Deca"/>
              </a:rPr>
              <a:t>     </a:t>
            </a:r>
            <a:r>
              <a:rPr lang="en-US" sz="2335" strike="noStrike" u="none">
                <a:solidFill>
                  <a:srgbClr val="101010"/>
                </a:solidFill>
                <a:latin typeface="Lexend Deca"/>
                <a:ea typeface="Lexend Deca"/>
                <a:cs typeface="Lexend Deca"/>
                <a:sym typeface="Lexend Deca"/>
              </a:rPr>
              <a:t>Le projet a abouti à une application web fonctionnelle et stable, offrant de nombreuses fonctionnalités pour faciliter la gestion des utilisateurs, des projets et des tâches. Dans le cadre de ce projet, j’ai développées les fonctionnalités suivantes : </a:t>
            </a:r>
          </a:p>
        </p:txBody>
      </p:sp>
      <p:sp>
        <p:nvSpPr>
          <p:cNvPr name="TextBox 7" id="7"/>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8" id="8"/>
          <p:cNvSpPr txBox="true"/>
          <p:nvPr/>
        </p:nvSpPr>
        <p:spPr>
          <a:xfrm rot="0">
            <a:off x="16774314" y="9473025"/>
            <a:ext cx="484986"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10</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p:cSld>
    <p:bg>
      <p:bgPr>
        <a:gradFill rotWithShape="true">
          <a:gsLst>
            <a:gs pos="0">
              <a:srgbClr val="3C67BF">
                <a:alpha val="100000"/>
              </a:srgbClr>
            </a:gs>
            <a:gs pos="100000">
              <a:srgbClr val="F7AC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730171" y="3746103"/>
            <a:ext cx="14827658" cy="2794793"/>
            <a:chOff x="0" y="0"/>
            <a:chExt cx="4674202" cy="881018"/>
          </a:xfrm>
        </p:grpSpPr>
        <p:sp>
          <p:nvSpPr>
            <p:cNvPr name="Freeform 3" id="3"/>
            <p:cNvSpPr/>
            <p:nvPr/>
          </p:nvSpPr>
          <p:spPr>
            <a:xfrm flipH="false" flipV="false" rot="0">
              <a:off x="0" y="0"/>
              <a:ext cx="4674202" cy="881018"/>
            </a:xfrm>
            <a:custGeom>
              <a:avLst/>
              <a:gdLst/>
              <a:ahLst/>
              <a:cxnLst/>
              <a:rect r="r" b="b" t="t" l="l"/>
              <a:pathLst>
                <a:path h="881018" w="4674202">
                  <a:moveTo>
                    <a:pt x="0" y="0"/>
                  </a:moveTo>
                  <a:lnTo>
                    <a:pt x="4674202" y="0"/>
                  </a:lnTo>
                  <a:lnTo>
                    <a:pt x="4674202" y="881018"/>
                  </a:lnTo>
                  <a:lnTo>
                    <a:pt x="0" y="881018"/>
                  </a:lnTo>
                  <a:close/>
                </a:path>
              </a:pathLst>
            </a:custGeom>
            <a:solidFill>
              <a:srgbClr val="000000">
                <a:alpha val="0"/>
              </a:srgbClr>
            </a:solidFill>
            <a:ln w="104775" cap="sq">
              <a:solidFill>
                <a:srgbClr val="FFFFFF"/>
              </a:solidFill>
              <a:prstDash val="solid"/>
              <a:miter/>
            </a:ln>
          </p:spPr>
        </p:sp>
        <p:sp>
          <p:nvSpPr>
            <p:cNvPr name="TextBox 4" id="4"/>
            <p:cNvSpPr txBox="true"/>
            <p:nvPr/>
          </p:nvSpPr>
          <p:spPr>
            <a:xfrm>
              <a:off x="0" y="-47625"/>
              <a:ext cx="4674202" cy="928643"/>
            </a:xfrm>
            <a:prstGeom prst="rect">
              <a:avLst/>
            </a:prstGeom>
          </p:spPr>
          <p:txBody>
            <a:bodyPr anchor="ctr" rtlCol="false" tIns="50800" lIns="50800" bIns="50800" rIns="50800"/>
            <a:lstStyle/>
            <a:p>
              <a:pPr algn="ctr">
                <a:lnSpc>
                  <a:spcPts val="3640"/>
                </a:lnSpc>
              </a:pPr>
            </a:p>
          </p:txBody>
        </p:sp>
      </p:grpSp>
      <p:sp>
        <p:nvSpPr>
          <p:cNvPr name="TextBox 5" id="5"/>
          <p:cNvSpPr txBox="true"/>
          <p:nvPr/>
        </p:nvSpPr>
        <p:spPr>
          <a:xfrm rot="0">
            <a:off x="2018288" y="4097255"/>
            <a:ext cx="14251425" cy="2105025"/>
          </a:xfrm>
          <a:prstGeom prst="rect">
            <a:avLst/>
          </a:prstGeom>
        </p:spPr>
        <p:txBody>
          <a:bodyPr anchor="t" rtlCol="false" tIns="0" lIns="0" bIns="0" rIns="0">
            <a:spAutoFit/>
          </a:bodyPr>
          <a:lstStyle/>
          <a:p>
            <a:pPr algn="ctr" marL="0" indent="0" lvl="0">
              <a:lnSpc>
                <a:spcPts val="16620"/>
              </a:lnSpc>
              <a:spcBef>
                <a:spcPct val="0"/>
              </a:spcBef>
            </a:pPr>
            <a:r>
              <a:rPr lang="en-US" b="true" sz="13850">
                <a:solidFill>
                  <a:srgbClr val="EDE5FF"/>
                </a:solidFill>
                <a:latin typeface="Montserrat Bold"/>
                <a:ea typeface="Montserrat Bold"/>
                <a:cs typeface="Montserrat Bold"/>
                <a:sym typeface="Montserrat Bold"/>
              </a:rPr>
              <a:t>Démonstration</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3455259" y="1028700"/>
            <a:ext cx="11410191" cy="8229600"/>
          </a:xfrm>
          <a:custGeom>
            <a:avLst/>
            <a:gdLst/>
            <a:ahLst/>
            <a:cxnLst/>
            <a:rect r="r" b="b" t="t" l="l"/>
            <a:pathLst>
              <a:path h="8229600" w="11410191">
                <a:moveTo>
                  <a:pt x="0" y="0"/>
                </a:moveTo>
                <a:lnTo>
                  <a:pt x="11410191" y="0"/>
                </a:lnTo>
                <a:lnTo>
                  <a:pt x="11410191"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24989" y="6939009"/>
            <a:ext cx="4085867" cy="3590456"/>
          </a:xfrm>
          <a:custGeom>
            <a:avLst/>
            <a:gdLst/>
            <a:ahLst/>
            <a:cxnLst/>
            <a:rect r="r" b="b" t="t" l="l"/>
            <a:pathLst>
              <a:path h="3590456" w="4085867">
                <a:moveTo>
                  <a:pt x="0" y="0"/>
                </a:moveTo>
                <a:lnTo>
                  <a:pt x="4085867" y="0"/>
                </a:lnTo>
                <a:lnTo>
                  <a:pt x="4085867" y="3590456"/>
                </a:lnTo>
                <a:lnTo>
                  <a:pt x="0" y="3590456"/>
                </a:lnTo>
                <a:lnTo>
                  <a:pt x="0" y="0"/>
                </a:lnTo>
                <a:close/>
              </a:path>
            </a:pathLst>
          </a:custGeom>
          <a:blipFill>
            <a:blip r:embed="rId3"/>
            <a:stretch>
              <a:fillRect l="0" t="0" r="0" b="0"/>
            </a:stretch>
          </a:blipFill>
        </p:spPr>
      </p:sp>
      <p:sp>
        <p:nvSpPr>
          <p:cNvPr name="TextBox 4" id="4"/>
          <p:cNvSpPr txBox="true"/>
          <p:nvPr/>
        </p:nvSpPr>
        <p:spPr>
          <a:xfrm rot="0">
            <a:off x="3422550" y="1563534"/>
            <a:ext cx="11442900" cy="1104900"/>
          </a:xfrm>
          <a:prstGeom prst="rect">
            <a:avLst/>
          </a:prstGeom>
        </p:spPr>
        <p:txBody>
          <a:bodyPr anchor="t" rtlCol="false" tIns="0" lIns="0" bIns="0" rIns="0">
            <a:spAutoFit/>
          </a:bodyPr>
          <a:lstStyle/>
          <a:p>
            <a:pPr algn="ctr" marL="0" indent="0" lvl="0">
              <a:lnSpc>
                <a:spcPts val="8841"/>
              </a:lnSpc>
              <a:spcBef>
                <a:spcPct val="0"/>
              </a:spcBef>
            </a:pPr>
            <a:r>
              <a:rPr lang="en-US" sz="7368">
                <a:solidFill>
                  <a:srgbClr val="D322FF"/>
                </a:solidFill>
                <a:latin typeface="Etna Sans Serif"/>
                <a:ea typeface="Etna Sans Serif"/>
                <a:cs typeface="Etna Sans Serif"/>
                <a:sym typeface="Etna Sans Serif"/>
              </a:rPr>
              <a:t>Conclusion</a:t>
            </a:r>
          </a:p>
        </p:txBody>
      </p:sp>
      <p:sp>
        <p:nvSpPr>
          <p:cNvPr name="TextBox 5" id="5"/>
          <p:cNvSpPr txBox="true"/>
          <p:nvPr/>
        </p:nvSpPr>
        <p:spPr>
          <a:xfrm rot="0">
            <a:off x="1028700" y="3882659"/>
            <a:ext cx="16263552" cy="3133725"/>
          </a:xfrm>
          <a:prstGeom prst="rect">
            <a:avLst/>
          </a:prstGeom>
        </p:spPr>
        <p:txBody>
          <a:bodyPr anchor="t" rtlCol="false" tIns="0" lIns="0" bIns="0" rIns="0">
            <a:spAutoFit/>
          </a:bodyPr>
          <a:lstStyle/>
          <a:p>
            <a:pPr algn="just">
              <a:lnSpc>
                <a:spcPts val="3599"/>
              </a:lnSpc>
              <a:spcBef>
                <a:spcPct val="0"/>
              </a:spcBef>
            </a:pPr>
            <a:r>
              <a:rPr lang="en-US" sz="2999">
                <a:solidFill>
                  <a:srgbClr val="FFFFFF"/>
                </a:solidFill>
                <a:latin typeface="Lexend Deca"/>
                <a:ea typeface="Lexend Deca"/>
                <a:cs typeface="Lexend Deca"/>
                <a:sym typeface="Lexend Deca"/>
              </a:rPr>
              <a:t>Le projet a permis de développer une application web robuste et fonctionnelle pour la gestion des utilisateurs, des projets et des tâches. En utilisant des technologies modernes telles que Laravel, Inertia.js, React.js, et MySQL, l'application offre une expérience utilisateur fluide, réactive et bien structurée. Les fonctionnalités développées, allant de l'authentification des utilisateurs à la gestion détaillée des projets et des tâches, répondent aux besoins initiaux et facilitent la collaboration au sein des équipes.</a:t>
            </a:r>
          </a:p>
        </p:txBody>
      </p:sp>
      <p:sp>
        <p:nvSpPr>
          <p:cNvPr name="Freeform 6" id="6"/>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DE5FF"/>
        </a:solidFill>
      </p:bgPr>
    </p:bg>
    <p:spTree>
      <p:nvGrpSpPr>
        <p:cNvPr id="1" name=""/>
        <p:cNvGrpSpPr/>
        <p:nvPr/>
      </p:nvGrpSpPr>
      <p:grpSpPr>
        <a:xfrm>
          <a:off x="0" y="0"/>
          <a:ext cx="0" cy="0"/>
          <a:chOff x="0" y="0"/>
          <a:chExt cx="0" cy="0"/>
        </a:xfrm>
      </p:grpSpPr>
      <p:grpSp>
        <p:nvGrpSpPr>
          <p:cNvPr name="Group 2" id="2"/>
          <p:cNvGrpSpPr/>
          <p:nvPr/>
        </p:nvGrpSpPr>
        <p:grpSpPr>
          <a:xfrm rot="0">
            <a:off x="4514502" y="2465938"/>
            <a:ext cx="2999351" cy="299935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58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4857864" y="3632016"/>
            <a:ext cx="7239086" cy="1543734"/>
          </a:xfrm>
          <a:prstGeom prst="rect">
            <a:avLst/>
          </a:prstGeom>
        </p:spPr>
        <p:txBody>
          <a:bodyPr anchor="t" rtlCol="false" tIns="0" lIns="0" bIns="0" rIns="0">
            <a:spAutoFit/>
          </a:bodyPr>
          <a:lstStyle/>
          <a:p>
            <a:pPr algn="ctr">
              <a:lnSpc>
                <a:spcPts val="10828"/>
              </a:lnSpc>
            </a:pPr>
            <a:r>
              <a:rPr lang="en-US" b="true" sz="13535">
                <a:solidFill>
                  <a:srgbClr val="240960"/>
                </a:solidFill>
                <a:latin typeface="Montserrat Bold"/>
                <a:ea typeface="Montserrat Bold"/>
                <a:cs typeface="Montserrat Bold"/>
                <a:sym typeface="Montserrat Bold"/>
              </a:rPr>
              <a:t>Je vous.</a:t>
            </a:r>
          </a:p>
        </p:txBody>
      </p:sp>
      <p:sp>
        <p:nvSpPr>
          <p:cNvPr name="TextBox 6" id="6"/>
          <p:cNvSpPr txBox="true"/>
          <p:nvPr/>
        </p:nvSpPr>
        <p:spPr>
          <a:xfrm rot="0">
            <a:off x="6014177" y="4962362"/>
            <a:ext cx="6854446" cy="1210894"/>
          </a:xfrm>
          <a:prstGeom prst="rect">
            <a:avLst/>
          </a:prstGeom>
        </p:spPr>
        <p:txBody>
          <a:bodyPr anchor="t" rtlCol="false" tIns="0" lIns="0" bIns="0" rIns="0">
            <a:spAutoFit/>
          </a:bodyPr>
          <a:lstStyle/>
          <a:p>
            <a:pPr algn="ctr">
              <a:lnSpc>
                <a:spcPts val="8475"/>
              </a:lnSpc>
            </a:pPr>
            <a:r>
              <a:rPr lang="en-US" sz="10594">
                <a:solidFill>
                  <a:srgbClr val="240960"/>
                </a:solidFill>
                <a:latin typeface="Montserrat"/>
                <a:ea typeface="Montserrat"/>
                <a:cs typeface="Montserrat"/>
                <a:sym typeface="Montserrat"/>
              </a:rPr>
              <a:t>remercie.</a:t>
            </a:r>
          </a:p>
        </p:txBody>
      </p:sp>
      <p:grpSp>
        <p:nvGrpSpPr>
          <p:cNvPr name="Group 7" id="7"/>
          <p:cNvGrpSpPr/>
          <p:nvPr/>
        </p:nvGrpSpPr>
        <p:grpSpPr>
          <a:xfrm rot="-7357214">
            <a:off x="10315650" y="3767692"/>
            <a:ext cx="1931597" cy="193159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5339217" y="7169156"/>
            <a:ext cx="2870194" cy="2870194"/>
          </a:xfrm>
          <a:custGeom>
            <a:avLst/>
            <a:gdLst/>
            <a:ahLst/>
            <a:cxnLst/>
            <a:rect r="r" b="b" t="t" l="l"/>
            <a:pathLst>
              <a:path h="2870194" w="2870194">
                <a:moveTo>
                  <a:pt x="0" y="0"/>
                </a:moveTo>
                <a:lnTo>
                  <a:pt x="2870194" y="0"/>
                </a:lnTo>
                <a:lnTo>
                  <a:pt x="2870194" y="2870194"/>
                </a:lnTo>
                <a:lnTo>
                  <a:pt x="0" y="2870194"/>
                </a:lnTo>
                <a:lnTo>
                  <a:pt x="0" y="0"/>
                </a:lnTo>
                <a:close/>
              </a:path>
            </a:pathLst>
          </a:custGeom>
          <a:blipFill>
            <a:blip r:embed="rId2"/>
            <a:stretch>
              <a:fillRect l="0" t="0" r="0" b="0"/>
            </a:stretch>
          </a:blipFill>
        </p:spPr>
      </p:sp>
      <p:sp>
        <p:nvSpPr>
          <p:cNvPr name="TextBox 11" id="11"/>
          <p:cNvSpPr txBox="true"/>
          <p:nvPr/>
        </p:nvSpPr>
        <p:spPr>
          <a:xfrm rot="0">
            <a:off x="15938858" y="790347"/>
            <a:ext cx="1670912" cy="286979"/>
          </a:xfrm>
          <a:prstGeom prst="rect">
            <a:avLst/>
          </a:prstGeom>
        </p:spPr>
        <p:txBody>
          <a:bodyPr anchor="t" rtlCol="false" tIns="0" lIns="0" bIns="0" rIns="0">
            <a:spAutoFit/>
          </a:bodyPr>
          <a:lstStyle/>
          <a:p>
            <a:pPr algn="l">
              <a:lnSpc>
                <a:spcPts val="2227"/>
              </a:lnSpc>
            </a:pPr>
            <a:r>
              <a:rPr lang="en-US" sz="2183" b="true">
                <a:solidFill>
                  <a:srgbClr val="240960"/>
                </a:solidFill>
                <a:latin typeface="Montserrat Bold"/>
                <a:ea typeface="Montserrat Bold"/>
                <a:cs typeface="Montserrat Bold"/>
                <a:sym typeface="Montserrat Bold"/>
              </a:rPr>
              <a:t>09/01/2025</a:t>
            </a:r>
          </a:p>
        </p:txBody>
      </p:sp>
      <p:sp>
        <p:nvSpPr>
          <p:cNvPr name="TextBox 12" id="12"/>
          <p:cNvSpPr txBox="true"/>
          <p:nvPr/>
        </p:nvSpPr>
        <p:spPr>
          <a:xfrm rot="0">
            <a:off x="517976" y="9690179"/>
            <a:ext cx="1809750" cy="232167"/>
          </a:xfrm>
          <a:prstGeom prst="rect">
            <a:avLst/>
          </a:prstGeom>
        </p:spPr>
        <p:txBody>
          <a:bodyPr anchor="t" rtlCol="false" tIns="0" lIns="0" bIns="0" rIns="0">
            <a:spAutoFit/>
          </a:bodyPr>
          <a:lstStyle/>
          <a:p>
            <a:pPr algn="ctr">
              <a:lnSpc>
                <a:spcPts val="1859"/>
              </a:lnSpc>
              <a:spcBef>
                <a:spcPct val="0"/>
              </a:spcBef>
            </a:pPr>
            <a:r>
              <a:rPr lang="en-US" sz="1822">
                <a:solidFill>
                  <a:srgbClr val="240960"/>
                </a:solidFill>
                <a:latin typeface="League Spartan"/>
                <a:ea typeface="League Spartan"/>
                <a:cs typeface="League Spartan"/>
                <a:sym typeface="League Spartan"/>
              </a:rPr>
              <a:t>BOUBA</a:t>
            </a:r>
            <a:r>
              <a:rPr lang="en-US" sz="1822">
                <a:solidFill>
                  <a:srgbClr val="240960"/>
                </a:solidFill>
                <a:latin typeface="League Spartan"/>
                <a:ea typeface="League Spartan"/>
                <a:cs typeface="League Spartan"/>
                <a:sym typeface="League Spartan"/>
              </a:rPr>
              <a:t> AHMED</a:t>
            </a:r>
          </a:p>
        </p:txBody>
      </p:sp>
      <p:sp>
        <p:nvSpPr>
          <p:cNvPr name="TextBox 13" id="13"/>
          <p:cNvSpPr txBox="true"/>
          <p:nvPr/>
        </p:nvSpPr>
        <p:spPr>
          <a:xfrm rot="0">
            <a:off x="15339217" y="6936990"/>
            <a:ext cx="2607945" cy="232167"/>
          </a:xfrm>
          <a:prstGeom prst="rect">
            <a:avLst/>
          </a:prstGeom>
        </p:spPr>
        <p:txBody>
          <a:bodyPr anchor="t" rtlCol="false" tIns="0" lIns="0" bIns="0" rIns="0">
            <a:spAutoFit/>
          </a:bodyPr>
          <a:lstStyle/>
          <a:p>
            <a:pPr algn="ctr">
              <a:lnSpc>
                <a:spcPts val="1859"/>
              </a:lnSpc>
              <a:spcBef>
                <a:spcPct val="0"/>
              </a:spcBef>
            </a:pPr>
            <a:r>
              <a:rPr lang="en-US" sz="1822">
                <a:solidFill>
                  <a:srgbClr val="240960"/>
                </a:solidFill>
                <a:latin typeface="League Spartan"/>
                <a:ea typeface="League Spartan"/>
                <a:cs typeface="League Spartan"/>
                <a:sym typeface="League Spartan"/>
              </a:rPr>
              <a:t>Task-y est sur git-hub</a:t>
            </a:r>
          </a:p>
        </p:txBody>
      </p:sp>
      <p:sp>
        <p:nvSpPr>
          <p:cNvPr name="TextBox 14" id="14"/>
          <p:cNvSpPr txBox="true"/>
          <p:nvPr/>
        </p:nvSpPr>
        <p:spPr>
          <a:xfrm rot="0">
            <a:off x="4529138" y="9444435"/>
            <a:ext cx="9229725" cy="415288"/>
          </a:xfrm>
          <a:prstGeom prst="rect">
            <a:avLst/>
          </a:prstGeom>
        </p:spPr>
        <p:txBody>
          <a:bodyPr anchor="t" rtlCol="false" tIns="0" lIns="0" bIns="0" rIns="0">
            <a:spAutoFit/>
          </a:bodyPr>
          <a:lstStyle/>
          <a:p>
            <a:pPr algn="ctr">
              <a:lnSpc>
                <a:spcPts val="3360"/>
              </a:lnSpc>
            </a:pPr>
            <a:r>
              <a:rPr lang="en-US" sz="2400">
                <a:solidFill>
                  <a:srgbClr val="240960"/>
                </a:solidFill>
                <a:latin typeface="Lexend Deca"/>
                <a:ea typeface="Lexend Deca"/>
                <a:cs typeface="Lexend Deca"/>
                <a:sym typeface="Lexend Deca"/>
                <a:hlinkClick r:id="rId3" tooltip="https://github.com/BoubaAhmed/Task-manager-with-Inertia"/>
              </a:rPr>
              <a:t>https://github.com/BoubaAhmed/Task-manager-with-Inertia</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33805" t="0" r="26239" b="0"/>
          <a:stretch>
            <a:fillRect/>
          </a:stretch>
        </p:blipFill>
        <p:spPr>
          <a:xfrm flipH="false" flipV="false" rot="0">
            <a:off x="0" y="0"/>
            <a:ext cx="7210861" cy="10287000"/>
          </a:xfrm>
          <a:prstGeom prst="rect">
            <a:avLst/>
          </a:prstGeom>
        </p:spPr>
      </p:pic>
      <p:sp>
        <p:nvSpPr>
          <p:cNvPr name="TextBox 3" id="3"/>
          <p:cNvSpPr txBox="true"/>
          <p:nvPr/>
        </p:nvSpPr>
        <p:spPr>
          <a:xfrm rot="0">
            <a:off x="8343637" y="2235052"/>
            <a:ext cx="9944363" cy="7293717"/>
          </a:xfrm>
          <a:prstGeom prst="rect">
            <a:avLst/>
          </a:prstGeom>
        </p:spPr>
        <p:txBody>
          <a:bodyPr anchor="t" rtlCol="false" tIns="0" lIns="0" bIns="0" rIns="0">
            <a:spAutoFit/>
          </a:bodyPr>
          <a:lstStyle/>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a:t>
            </a:r>
            <a:r>
              <a:rPr lang="en-US" sz="3359">
                <a:solidFill>
                  <a:srgbClr val="000000"/>
                </a:solidFill>
                <a:latin typeface="Lexend Deca"/>
                <a:ea typeface="Lexend Deca"/>
                <a:cs typeface="Lexend Deca"/>
                <a:sym typeface="Lexend Deca"/>
              </a:rPr>
              <a:t>Résumé Exécutif</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Contexte et Objectifs Spécifiques</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Technologies Utilisées</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Description du Projet</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Processus de Développement</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Tests et Validation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Résultats et Fonctionnalités Développées</a:t>
            </a:r>
          </a:p>
          <a:p>
            <a:pPr algn="l" marL="725411" indent="-362706" lvl="1">
              <a:lnSpc>
                <a:spcPts val="6451"/>
              </a:lnSpc>
              <a:buAutoNum type="arabicPeriod" startAt="1"/>
            </a:pPr>
            <a:r>
              <a:rPr lang="en-US" sz="3359">
                <a:solidFill>
                  <a:srgbClr val="8D2DF2"/>
                </a:solidFill>
                <a:latin typeface="Lexend Deca"/>
                <a:ea typeface="Lexend Deca"/>
                <a:cs typeface="Lexend Deca"/>
                <a:sym typeface="Lexend Deca"/>
              </a:rPr>
              <a:t>  Démonstration du projet</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Conclusion</a:t>
            </a:r>
          </a:p>
        </p:txBody>
      </p:sp>
      <p:sp>
        <p:nvSpPr>
          <p:cNvPr name="TextBox 4" id="4"/>
          <p:cNvSpPr txBox="true"/>
          <p:nvPr/>
        </p:nvSpPr>
        <p:spPr>
          <a:xfrm rot="0">
            <a:off x="8077306" y="1412874"/>
            <a:ext cx="9181994" cy="862457"/>
          </a:xfrm>
          <a:prstGeom prst="rect">
            <a:avLst/>
          </a:prstGeom>
        </p:spPr>
        <p:txBody>
          <a:bodyPr anchor="t" rtlCol="false" tIns="0" lIns="0" bIns="0" rIns="0">
            <a:spAutoFit/>
          </a:bodyPr>
          <a:lstStyle/>
          <a:p>
            <a:pPr algn="l">
              <a:lnSpc>
                <a:spcPts val="6498"/>
              </a:lnSpc>
            </a:pPr>
            <a:r>
              <a:rPr lang="en-US" sz="6699">
                <a:solidFill>
                  <a:srgbClr val="004AAD"/>
                </a:solidFill>
                <a:latin typeface="League Spartan"/>
                <a:ea typeface="League Spartan"/>
                <a:cs typeface="League Spartan"/>
                <a:sym typeface="League Spartan"/>
              </a:rPr>
              <a:t>Plan</a:t>
            </a:r>
          </a:p>
        </p:txBody>
      </p:sp>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7ACFF">
                <a:alpha val="0"/>
              </a:srgbClr>
            </a:gs>
            <a:gs pos="100000">
              <a:srgbClr val="3C67BF">
                <a:alpha val="555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994661" y="1456894"/>
            <a:ext cx="6573048" cy="7451590"/>
            <a:chOff x="0" y="0"/>
            <a:chExt cx="1018337" cy="1154446"/>
          </a:xfrm>
        </p:grpSpPr>
        <p:sp>
          <p:nvSpPr>
            <p:cNvPr name="Freeform 3" id="3"/>
            <p:cNvSpPr/>
            <p:nvPr/>
          </p:nvSpPr>
          <p:spPr>
            <a:xfrm flipH="false" flipV="false" rot="0">
              <a:off x="0" y="0"/>
              <a:ext cx="1018337" cy="1154446"/>
            </a:xfrm>
            <a:custGeom>
              <a:avLst/>
              <a:gdLst/>
              <a:ahLst/>
              <a:cxnLst/>
              <a:rect r="r" b="b" t="t" l="l"/>
              <a:pathLst>
                <a:path h="1154446" w="1018337">
                  <a:moveTo>
                    <a:pt x="0" y="0"/>
                  </a:moveTo>
                  <a:lnTo>
                    <a:pt x="1018337" y="0"/>
                  </a:lnTo>
                  <a:lnTo>
                    <a:pt x="1018337" y="1154446"/>
                  </a:lnTo>
                  <a:lnTo>
                    <a:pt x="0" y="1154446"/>
                  </a:lnTo>
                  <a:close/>
                </a:path>
              </a:pathLst>
            </a:custGeom>
            <a:blipFill>
              <a:blip r:embed="rId2"/>
              <a:stretch>
                <a:fillRect l="0" t="-16198" r="0" b="-16198"/>
              </a:stretch>
            </a:blipFill>
          </p:spPr>
        </p:sp>
      </p:grpSp>
      <p:grpSp>
        <p:nvGrpSpPr>
          <p:cNvPr name="Group 4" id="4"/>
          <p:cNvGrpSpPr/>
          <p:nvPr/>
        </p:nvGrpSpPr>
        <p:grpSpPr>
          <a:xfrm rot="0">
            <a:off x="15758233" y="2306583"/>
            <a:ext cx="1892038" cy="1892038"/>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9600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9144000" y="7830949"/>
            <a:ext cx="2155070" cy="215507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96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400540" y="968545"/>
            <a:ext cx="1256320" cy="125632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6939549" y="2212922"/>
            <a:ext cx="1256320" cy="125632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0"/>
                  </a:srgbClr>
                </a:gs>
              </a:gsLst>
              <a:lin ang="0"/>
            </a:gra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028700" y="2993300"/>
            <a:ext cx="5886282" cy="775780"/>
          </a:xfrm>
          <a:prstGeom prst="rect">
            <a:avLst/>
          </a:prstGeom>
        </p:spPr>
        <p:txBody>
          <a:bodyPr anchor="t" rtlCol="false" tIns="0" lIns="0" bIns="0" rIns="0">
            <a:spAutoFit/>
          </a:bodyPr>
          <a:lstStyle/>
          <a:p>
            <a:pPr algn="l">
              <a:lnSpc>
                <a:spcPts val="5467"/>
              </a:lnSpc>
            </a:pPr>
            <a:r>
              <a:rPr lang="en-US" sz="6833">
                <a:solidFill>
                  <a:srgbClr val="240960"/>
                </a:solidFill>
                <a:latin typeface="League Spartan"/>
                <a:ea typeface="League Spartan"/>
                <a:cs typeface="League Spartan"/>
                <a:sym typeface="League Spartan"/>
              </a:rPr>
              <a:t>1. Résumé</a:t>
            </a:r>
          </a:p>
        </p:txBody>
      </p:sp>
      <p:sp>
        <p:nvSpPr>
          <p:cNvPr name="TextBox 17" id="17"/>
          <p:cNvSpPr txBox="true"/>
          <p:nvPr/>
        </p:nvSpPr>
        <p:spPr>
          <a:xfrm rot="0">
            <a:off x="1833092" y="3726417"/>
            <a:ext cx="7310908" cy="775780"/>
          </a:xfrm>
          <a:prstGeom prst="rect">
            <a:avLst/>
          </a:prstGeom>
        </p:spPr>
        <p:txBody>
          <a:bodyPr anchor="t" rtlCol="false" tIns="0" lIns="0" bIns="0" rIns="0">
            <a:spAutoFit/>
          </a:bodyPr>
          <a:lstStyle/>
          <a:p>
            <a:pPr algn="l">
              <a:lnSpc>
                <a:spcPts val="5467"/>
              </a:lnSpc>
            </a:pPr>
            <a:r>
              <a:rPr lang="en-US" sz="6833">
                <a:solidFill>
                  <a:srgbClr val="240960"/>
                </a:solidFill>
                <a:latin typeface="Glacial Indifference"/>
                <a:ea typeface="Glacial Indifference"/>
                <a:cs typeface="Glacial Indifference"/>
                <a:sym typeface="Glacial Indifference"/>
              </a:rPr>
              <a:t> Exécutif</a:t>
            </a:r>
          </a:p>
        </p:txBody>
      </p:sp>
      <p:sp>
        <p:nvSpPr>
          <p:cNvPr name="TextBox 18" id="18"/>
          <p:cNvSpPr txBox="true"/>
          <p:nvPr/>
        </p:nvSpPr>
        <p:spPr>
          <a:xfrm rot="0">
            <a:off x="400540" y="4818956"/>
            <a:ext cx="10428306" cy="2895922"/>
          </a:xfrm>
          <a:prstGeom prst="rect">
            <a:avLst/>
          </a:prstGeom>
        </p:spPr>
        <p:txBody>
          <a:bodyPr anchor="t" rtlCol="false" tIns="0" lIns="0" bIns="0" rIns="0">
            <a:spAutoFit/>
          </a:bodyPr>
          <a:lstStyle/>
          <a:p>
            <a:pPr algn="l">
              <a:lnSpc>
                <a:spcPts val="2898"/>
              </a:lnSpc>
            </a:pPr>
            <a:r>
              <a:rPr lang="en-US" sz="2542">
                <a:solidFill>
                  <a:srgbClr val="000000"/>
                </a:solidFill>
                <a:latin typeface="Lexend Deca"/>
                <a:ea typeface="Lexend Deca"/>
                <a:cs typeface="Lexend Deca"/>
                <a:sym typeface="Lexend Deca"/>
              </a:rPr>
              <a:t>   Le projet de gestion des tâches est conçu pour améliorer la collaboration et l'efficacité des équipes en centralisant la gestion des projets et des tâches. Grâce à une interface utilisateur moderne et intuitive, le système permet aux utilisateurs de créer, assigner et suivre les tâches tout au long de leur cycle de vie. En utilisant des technologies telles que Laravel pour le backend, React.js pour le frontend, et MySQL pour la base de données, le projet offre une solution robuste et scalable.</a:t>
            </a:r>
            <a:r>
              <a:rPr lang="en-US" sz="2542">
                <a:solidFill>
                  <a:srgbClr val="000000"/>
                </a:solidFill>
                <a:latin typeface="Lexend Deca"/>
                <a:ea typeface="Lexend Deca"/>
                <a:cs typeface="Lexend Deca"/>
                <a:sym typeface="Lexend Deca"/>
              </a:rPr>
              <a:t> </a:t>
            </a:r>
          </a:p>
        </p:txBody>
      </p:sp>
      <p:sp>
        <p:nvSpPr>
          <p:cNvPr name="TextBox 19" id="19"/>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20" id="20"/>
          <p:cNvSpPr txBox="true"/>
          <p:nvPr/>
        </p:nvSpPr>
        <p:spPr>
          <a:xfrm rot="0">
            <a:off x="16774314" y="9473025"/>
            <a:ext cx="354591"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03</a:t>
            </a:r>
          </a:p>
        </p:txBody>
      </p:sp>
      <p:sp>
        <p:nvSpPr>
          <p:cNvPr name="Freeform 21" id="21"/>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5FF"/>
        </a:solidFill>
      </p:bgPr>
    </p:bg>
    <p:spTree>
      <p:nvGrpSpPr>
        <p:cNvPr id="1" name=""/>
        <p:cNvGrpSpPr/>
        <p:nvPr/>
      </p:nvGrpSpPr>
      <p:grpSpPr>
        <a:xfrm>
          <a:off x="0" y="0"/>
          <a:ext cx="0" cy="0"/>
          <a:chOff x="0" y="0"/>
          <a:chExt cx="0" cy="0"/>
        </a:xfrm>
      </p:grpSpPr>
      <p:grpSp>
        <p:nvGrpSpPr>
          <p:cNvPr name="Group 2" id="2"/>
          <p:cNvGrpSpPr/>
          <p:nvPr/>
        </p:nvGrpSpPr>
        <p:grpSpPr>
          <a:xfrm rot="0">
            <a:off x="-1163233" y="-2246076"/>
            <a:ext cx="5214383" cy="521438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58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877247" y="2361131"/>
            <a:ext cx="6136420" cy="6136420"/>
            <a:chOff x="0" y="0"/>
            <a:chExt cx="14840029" cy="14840029"/>
          </a:xfrm>
        </p:grpSpPr>
        <p:sp>
          <p:nvSpPr>
            <p:cNvPr name="Freeform 6" id="6"/>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5B45B5">
                    <a:alpha val="100000"/>
                  </a:srgbClr>
                </a:gs>
                <a:gs pos="100000">
                  <a:srgbClr val="8875D7">
                    <a:alpha val="100000"/>
                  </a:srgbClr>
                </a:gs>
              </a:gsLst>
              <a:lin ang="0"/>
            </a:gradFill>
          </p:spPr>
        </p:sp>
        <p:sp>
          <p:nvSpPr>
            <p:cNvPr name="Freeform 7" id="7"/>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8" id="8"/>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2"/>
              <a:stretch>
                <a:fillRect l="-24712" t="0" r="-24712" b="0"/>
              </a:stretch>
            </a:blipFill>
          </p:spPr>
        </p:sp>
      </p:grpSp>
      <p:sp>
        <p:nvSpPr>
          <p:cNvPr name="TextBox 9" id="9"/>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10" id="10"/>
          <p:cNvSpPr txBox="true"/>
          <p:nvPr/>
        </p:nvSpPr>
        <p:spPr>
          <a:xfrm rot="0">
            <a:off x="16774314" y="9473025"/>
            <a:ext cx="354591"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04</a:t>
            </a:r>
          </a:p>
        </p:txBody>
      </p:sp>
      <p:grpSp>
        <p:nvGrpSpPr>
          <p:cNvPr name="Group 11" id="11"/>
          <p:cNvGrpSpPr>
            <a:grpSpLocks noChangeAspect="true"/>
          </p:cNvGrpSpPr>
          <p:nvPr/>
        </p:nvGrpSpPr>
        <p:grpSpPr>
          <a:xfrm rot="0">
            <a:off x="605029" y="5411125"/>
            <a:ext cx="3536851" cy="3536851"/>
            <a:chOff x="0" y="0"/>
            <a:chExt cx="14840029" cy="14840029"/>
          </a:xfrm>
        </p:grpSpPr>
        <p:sp>
          <p:nvSpPr>
            <p:cNvPr name="Freeform 12" id="12"/>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3C67BF">
                    <a:alpha val="100000"/>
                  </a:srgbClr>
                </a:gs>
                <a:gs pos="100000">
                  <a:srgbClr val="F7ACFF">
                    <a:alpha val="100000"/>
                  </a:srgbClr>
                </a:gs>
              </a:gsLst>
              <a:lin ang="0"/>
            </a:gradFill>
          </p:spPr>
        </p:sp>
        <p:sp>
          <p:nvSpPr>
            <p:cNvPr name="Freeform 13" id="13"/>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14" id="14"/>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38201" t="0" r="-38201" b="0"/>
              </a:stretch>
            </a:blipFill>
          </p:spPr>
        </p:sp>
      </p:grpSp>
      <p:sp>
        <p:nvSpPr>
          <p:cNvPr name="Freeform 15" id="15"/>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4309348" y="441614"/>
            <a:ext cx="9669304" cy="781049"/>
          </a:xfrm>
          <a:prstGeom prst="rect">
            <a:avLst/>
          </a:prstGeom>
        </p:spPr>
        <p:txBody>
          <a:bodyPr anchor="t" rtlCol="false" tIns="0" lIns="0" bIns="0" rIns="0">
            <a:spAutoFit/>
          </a:bodyPr>
          <a:lstStyle/>
          <a:p>
            <a:pPr algn="ctr">
              <a:lnSpc>
                <a:spcPts val="6300"/>
              </a:lnSpc>
              <a:spcBef>
                <a:spcPct val="0"/>
              </a:spcBef>
            </a:pPr>
            <a:r>
              <a:rPr lang="en-US" sz="4500">
                <a:solidFill>
                  <a:srgbClr val="240960"/>
                </a:solidFill>
                <a:latin typeface="League Spartan"/>
                <a:ea typeface="League Spartan"/>
                <a:cs typeface="League Spartan"/>
                <a:sym typeface="League Spartan"/>
              </a:rPr>
              <a:t>Contexte et Objectifs Spécifiques</a:t>
            </a:r>
          </a:p>
        </p:txBody>
      </p:sp>
      <p:sp>
        <p:nvSpPr>
          <p:cNvPr name="TextBox 17" id="17"/>
          <p:cNvSpPr txBox="true"/>
          <p:nvPr/>
        </p:nvSpPr>
        <p:spPr>
          <a:xfrm rot="0">
            <a:off x="7612934" y="3405498"/>
            <a:ext cx="4479012" cy="570866"/>
          </a:xfrm>
          <a:prstGeom prst="rect">
            <a:avLst/>
          </a:prstGeom>
        </p:spPr>
        <p:txBody>
          <a:bodyPr anchor="t" rtlCol="false" tIns="0" lIns="0" bIns="0" rIns="0">
            <a:spAutoFit/>
          </a:bodyPr>
          <a:lstStyle/>
          <a:p>
            <a:pPr algn="ctr" marL="734051" indent="-367026" lvl="1">
              <a:lnSpc>
                <a:spcPts val="4759"/>
              </a:lnSpc>
              <a:buFont typeface="Arial"/>
              <a:buChar char="•"/>
            </a:pPr>
            <a:r>
              <a:rPr lang="en-US" sz="3399">
                <a:solidFill>
                  <a:srgbClr val="B100E8"/>
                </a:solidFill>
                <a:latin typeface="Etna Sans Serif"/>
                <a:ea typeface="Etna Sans Serif"/>
                <a:cs typeface="Etna Sans Serif"/>
                <a:sym typeface="Etna Sans Serif"/>
              </a:rPr>
              <a:t>Contexte du Projet</a:t>
            </a:r>
          </a:p>
        </p:txBody>
      </p:sp>
      <p:sp>
        <p:nvSpPr>
          <p:cNvPr name="TextBox 18" id="18"/>
          <p:cNvSpPr txBox="true"/>
          <p:nvPr/>
        </p:nvSpPr>
        <p:spPr>
          <a:xfrm rot="0">
            <a:off x="1236329" y="554465"/>
            <a:ext cx="1218679" cy="1310192"/>
          </a:xfrm>
          <a:prstGeom prst="rect">
            <a:avLst/>
          </a:prstGeom>
        </p:spPr>
        <p:txBody>
          <a:bodyPr anchor="t" rtlCol="false" tIns="0" lIns="0" bIns="0" rIns="0">
            <a:spAutoFit/>
          </a:bodyPr>
          <a:lstStyle/>
          <a:p>
            <a:pPr algn="ctr">
              <a:lnSpc>
                <a:spcPts val="10734"/>
              </a:lnSpc>
              <a:spcBef>
                <a:spcPct val="0"/>
              </a:spcBef>
            </a:pPr>
            <a:r>
              <a:rPr lang="en-US" sz="7667">
                <a:solidFill>
                  <a:srgbClr val="240960"/>
                </a:solidFill>
                <a:latin typeface="League Spartan"/>
                <a:ea typeface="League Spartan"/>
                <a:cs typeface="League Spartan"/>
                <a:sym typeface="League Spartan"/>
              </a:rPr>
              <a:t>2. </a:t>
            </a:r>
          </a:p>
        </p:txBody>
      </p:sp>
      <p:sp>
        <p:nvSpPr>
          <p:cNvPr name="TextBox 19" id="19"/>
          <p:cNvSpPr txBox="true"/>
          <p:nvPr/>
        </p:nvSpPr>
        <p:spPr>
          <a:xfrm rot="0">
            <a:off x="8390717" y="4525455"/>
            <a:ext cx="9648788" cy="2277110"/>
          </a:xfrm>
          <a:prstGeom prst="rect">
            <a:avLst/>
          </a:prstGeom>
        </p:spPr>
        <p:txBody>
          <a:bodyPr anchor="t" rtlCol="false" tIns="0" lIns="0" bIns="0" rIns="0">
            <a:spAutoFit/>
          </a:bodyPr>
          <a:lstStyle/>
          <a:p>
            <a:pPr algn="just">
              <a:lnSpc>
                <a:spcPts val="3640"/>
              </a:lnSpc>
              <a:spcBef>
                <a:spcPct val="0"/>
              </a:spcBef>
            </a:pPr>
            <a:r>
              <a:rPr lang="en-US" sz="2600">
                <a:solidFill>
                  <a:srgbClr val="101010"/>
                </a:solidFill>
                <a:latin typeface="Glacial Indifference"/>
                <a:ea typeface="Glacial Indifference"/>
                <a:cs typeface="Glacial Indifference"/>
                <a:sym typeface="Glacial Indifference"/>
              </a:rPr>
              <a:t>Ce projet a été réalisé dans le cadre des mini-projets de fin de module "développement web et mobiles". Au cours de ce projet, j’ai eu l'opportunité de concevoir et de développer </a:t>
            </a:r>
            <a:r>
              <a:rPr lang="en-US" sz="2600">
                <a:solidFill>
                  <a:srgbClr val="101010"/>
                </a:solidFill>
                <a:latin typeface="Glacial Indifference"/>
                <a:ea typeface="Glacial Indifference"/>
                <a:cs typeface="Glacial Indifference"/>
                <a:sym typeface="Glacial Indifference"/>
              </a:rPr>
              <a:t> une solution simple et accessible pour centraliser la gestion des projets et des tâches, facilitant ainsi la collaboration et la prise de décisions éclairées.</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5FF"/>
        </a:solidFill>
      </p:bgPr>
    </p:bg>
    <p:spTree>
      <p:nvGrpSpPr>
        <p:cNvPr id="1" name=""/>
        <p:cNvGrpSpPr/>
        <p:nvPr/>
      </p:nvGrpSpPr>
      <p:grpSpPr>
        <a:xfrm>
          <a:off x="0" y="0"/>
          <a:ext cx="0" cy="0"/>
          <a:chOff x="0" y="0"/>
          <a:chExt cx="0" cy="0"/>
        </a:xfrm>
      </p:grpSpPr>
      <p:grpSp>
        <p:nvGrpSpPr>
          <p:cNvPr name="Group 2" id="2"/>
          <p:cNvGrpSpPr/>
          <p:nvPr/>
        </p:nvGrpSpPr>
        <p:grpSpPr>
          <a:xfrm rot="0">
            <a:off x="13978652" y="7996120"/>
            <a:ext cx="7406570" cy="740657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58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64699" y="8908476"/>
            <a:ext cx="1343260" cy="134326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9" id="9"/>
          <p:cNvSpPr txBox="true"/>
          <p:nvPr/>
        </p:nvSpPr>
        <p:spPr>
          <a:xfrm rot="0">
            <a:off x="16774314" y="9473025"/>
            <a:ext cx="484986"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05</a:t>
            </a:r>
          </a:p>
        </p:txBody>
      </p:sp>
      <p:sp>
        <p:nvSpPr>
          <p:cNvPr name="Freeform 10" id="10"/>
          <p:cNvSpPr/>
          <p:nvPr/>
        </p:nvSpPr>
        <p:spPr>
          <a:xfrm flipH="false" flipV="false" rot="0">
            <a:off x="16050268" y="1028700"/>
            <a:ext cx="1738970" cy="1647279"/>
          </a:xfrm>
          <a:custGeom>
            <a:avLst/>
            <a:gdLst/>
            <a:ahLst/>
            <a:cxnLst/>
            <a:rect r="r" b="b" t="t" l="l"/>
            <a:pathLst>
              <a:path h="1647279" w="1738970">
                <a:moveTo>
                  <a:pt x="0" y="0"/>
                </a:moveTo>
                <a:lnTo>
                  <a:pt x="1738970" y="0"/>
                </a:lnTo>
                <a:lnTo>
                  <a:pt x="1738970" y="1647279"/>
                </a:lnTo>
                <a:lnTo>
                  <a:pt x="0" y="16472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163233" y="-2246076"/>
            <a:ext cx="5214383" cy="521438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580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4309348" y="441614"/>
            <a:ext cx="9669304" cy="781049"/>
          </a:xfrm>
          <a:prstGeom prst="rect">
            <a:avLst/>
          </a:prstGeom>
        </p:spPr>
        <p:txBody>
          <a:bodyPr anchor="t" rtlCol="false" tIns="0" lIns="0" bIns="0" rIns="0">
            <a:spAutoFit/>
          </a:bodyPr>
          <a:lstStyle/>
          <a:p>
            <a:pPr algn="ctr">
              <a:lnSpc>
                <a:spcPts val="6300"/>
              </a:lnSpc>
              <a:spcBef>
                <a:spcPct val="0"/>
              </a:spcBef>
            </a:pPr>
            <a:r>
              <a:rPr lang="en-US" sz="4500">
                <a:solidFill>
                  <a:srgbClr val="240960"/>
                </a:solidFill>
                <a:latin typeface="League Spartan"/>
                <a:ea typeface="League Spartan"/>
                <a:cs typeface="League Spartan"/>
                <a:sym typeface="League Spartan"/>
              </a:rPr>
              <a:t>Contexte et Objectifs Spécifiques</a:t>
            </a:r>
          </a:p>
        </p:txBody>
      </p:sp>
      <p:sp>
        <p:nvSpPr>
          <p:cNvPr name="TextBox 16" id="16"/>
          <p:cNvSpPr txBox="true"/>
          <p:nvPr/>
        </p:nvSpPr>
        <p:spPr>
          <a:xfrm rot="0">
            <a:off x="1236329" y="554465"/>
            <a:ext cx="1218679" cy="1310192"/>
          </a:xfrm>
          <a:prstGeom prst="rect">
            <a:avLst/>
          </a:prstGeom>
        </p:spPr>
        <p:txBody>
          <a:bodyPr anchor="t" rtlCol="false" tIns="0" lIns="0" bIns="0" rIns="0">
            <a:spAutoFit/>
          </a:bodyPr>
          <a:lstStyle/>
          <a:p>
            <a:pPr algn="ctr">
              <a:lnSpc>
                <a:spcPts val="10734"/>
              </a:lnSpc>
              <a:spcBef>
                <a:spcPct val="0"/>
              </a:spcBef>
            </a:pPr>
            <a:r>
              <a:rPr lang="en-US" sz="7667">
                <a:solidFill>
                  <a:srgbClr val="240960"/>
                </a:solidFill>
                <a:latin typeface="League Spartan"/>
                <a:ea typeface="League Spartan"/>
                <a:cs typeface="League Spartan"/>
                <a:sym typeface="League Spartan"/>
              </a:rPr>
              <a:t>2. </a:t>
            </a:r>
          </a:p>
        </p:txBody>
      </p:sp>
      <p:sp>
        <p:nvSpPr>
          <p:cNvPr name="TextBox 17" id="17"/>
          <p:cNvSpPr txBox="true"/>
          <p:nvPr/>
        </p:nvSpPr>
        <p:spPr>
          <a:xfrm rot="0">
            <a:off x="3194777" y="1835221"/>
            <a:ext cx="6727150" cy="570866"/>
          </a:xfrm>
          <a:prstGeom prst="rect">
            <a:avLst/>
          </a:prstGeom>
        </p:spPr>
        <p:txBody>
          <a:bodyPr anchor="t" rtlCol="false" tIns="0" lIns="0" bIns="0" rIns="0">
            <a:spAutoFit/>
          </a:bodyPr>
          <a:lstStyle/>
          <a:p>
            <a:pPr algn="ctr" marL="734051" indent="-367026" lvl="1">
              <a:lnSpc>
                <a:spcPts val="4759"/>
              </a:lnSpc>
              <a:spcBef>
                <a:spcPct val="0"/>
              </a:spcBef>
              <a:buFont typeface="Arial"/>
              <a:buChar char="•"/>
            </a:pPr>
            <a:r>
              <a:rPr lang="en-US" sz="3399" strike="noStrike" u="none">
                <a:solidFill>
                  <a:srgbClr val="B100E8"/>
                </a:solidFill>
                <a:latin typeface="Etna Sans Serif"/>
                <a:ea typeface="Etna Sans Serif"/>
                <a:cs typeface="Etna Sans Serif"/>
                <a:sym typeface="Etna Sans Serif"/>
              </a:rPr>
              <a:t>Objectifs Spécifiques du Projet</a:t>
            </a:r>
          </a:p>
        </p:txBody>
      </p:sp>
      <p:sp>
        <p:nvSpPr>
          <p:cNvPr name="TextBox 18" id="18"/>
          <p:cNvSpPr txBox="true"/>
          <p:nvPr/>
        </p:nvSpPr>
        <p:spPr>
          <a:xfrm rot="0">
            <a:off x="295038" y="3139756"/>
            <a:ext cx="17579710" cy="5010785"/>
          </a:xfrm>
          <a:prstGeom prst="rect">
            <a:avLst/>
          </a:prstGeom>
        </p:spPr>
        <p:txBody>
          <a:bodyPr anchor="t" rtlCol="false" tIns="0" lIns="0" bIns="0" rIns="0">
            <a:spAutoFit/>
          </a:bodyPr>
          <a:lstStyle/>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Plateforme dynamique :</a:t>
            </a:r>
            <a:r>
              <a:rPr lang="en-US" sz="2600" strike="noStrike" u="none">
                <a:solidFill>
                  <a:srgbClr val="004AAD"/>
                </a:solidFill>
                <a:latin typeface="Lexend Deca"/>
                <a:ea typeface="Lexend Deca"/>
                <a:cs typeface="Lexend Deca"/>
                <a:sym typeface="Lexend Deca"/>
              </a:rPr>
              <a:t> </a:t>
            </a:r>
            <a:r>
              <a:rPr lang="en-US" sz="2600" strike="noStrike" u="none">
                <a:solidFill>
                  <a:srgbClr val="101010"/>
                </a:solidFill>
                <a:latin typeface="Lexend Deca"/>
                <a:ea typeface="Lexend Deca"/>
                <a:cs typeface="Lexend Deca"/>
                <a:sym typeface="Lexend Deca"/>
              </a:rPr>
              <a:t>Créer une application web moderne pour une gestion fluide des projets et des tâches, intégrant </a:t>
            </a:r>
            <a:r>
              <a:rPr lang="en-US" sz="2600" strike="noStrike" u="none">
                <a:solidFill>
                  <a:srgbClr val="FF914D"/>
                </a:solidFill>
                <a:latin typeface="Lexend Deca"/>
                <a:ea typeface="Lexend Deca"/>
                <a:cs typeface="Lexend Deca"/>
                <a:sym typeface="Lexend Deca"/>
              </a:rPr>
              <a:t>React.js</a:t>
            </a:r>
            <a:r>
              <a:rPr lang="en-US" sz="2600" strike="noStrike" u="none">
                <a:solidFill>
                  <a:srgbClr val="101010"/>
                </a:solidFill>
                <a:latin typeface="Lexend Deca"/>
                <a:ea typeface="Lexend Deca"/>
                <a:cs typeface="Lexend Deca"/>
                <a:sym typeface="Lexend Deca"/>
              </a:rPr>
              <a:t> et </a:t>
            </a:r>
            <a:r>
              <a:rPr lang="en-US" sz="2600" strike="noStrike" u="none">
                <a:solidFill>
                  <a:srgbClr val="FF914D"/>
                </a:solidFill>
                <a:latin typeface="Lexend Deca"/>
                <a:ea typeface="Lexend Deca"/>
                <a:cs typeface="Lexend Deca"/>
                <a:sym typeface="Lexend Deca"/>
              </a:rPr>
              <a:t>Inertia.js</a:t>
            </a:r>
            <a:r>
              <a:rPr lang="en-US" sz="2600" strike="noStrike" u="none">
                <a:solidFill>
                  <a:srgbClr val="101010"/>
                </a:solidFill>
                <a:latin typeface="Lexend Deca"/>
                <a:ea typeface="Lexend Deca"/>
                <a:cs typeface="Lexend Deca"/>
                <a:sym typeface="Lexend Deca"/>
              </a:rPr>
              <a:t>.</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Gestion des utilisateurs et rôles : </a:t>
            </a:r>
            <a:r>
              <a:rPr lang="en-US" sz="2600" strike="noStrike" u="none">
                <a:solidFill>
                  <a:srgbClr val="101010"/>
                </a:solidFill>
                <a:latin typeface="Lexend Deca"/>
                <a:ea typeface="Lexend Deca"/>
                <a:cs typeface="Lexend Deca"/>
                <a:sym typeface="Lexend Deca"/>
              </a:rPr>
              <a:t>Mettre en place un système d’authentification sécurisé avec </a:t>
            </a:r>
            <a:r>
              <a:rPr lang="en-US" sz="2600" strike="noStrike" u="none">
                <a:solidFill>
                  <a:srgbClr val="FF914D"/>
                </a:solidFill>
                <a:latin typeface="Lexend Deca"/>
                <a:ea typeface="Lexend Deca"/>
                <a:cs typeface="Lexend Deca"/>
                <a:sym typeface="Lexend Deca"/>
              </a:rPr>
              <a:t>Laravel Breeze</a:t>
            </a:r>
            <a:r>
              <a:rPr lang="en-US" sz="2600" strike="noStrike" u="none">
                <a:solidFill>
                  <a:srgbClr val="101010"/>
                </a:solidFill>
                <a:latin typeface="Lexend Deca"/>
                <a:ea typeface="Lexend Deca"/>
                <a:cs typeface="Lexend Deca"/>
                <a:sym typeface="Lexend Deca"/>
              </a:rPr>
              <a:t>.</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Structuration des données :</a:t>
            </a:r>
            <a:r>
              <a:rPr lang="en-US" sz="2600" strike="noStrike" u="none">
                <a:solidFill>
                  <a:srgbClr val="101010"/>
                </a:solidFill>
                <a:latin typeface="Lexend Deca"/>
                <a:ea typeface="Lexend Deca"/>
                <a:cs typeface="Lexend Deca"/>
                <a:sym typeface="Lexend Deca"/>
              </a:rPr>
              <a:t> Concevoir une base de données relationnelle cohérente.</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Modularité du code : </a:t>
            </a:r>
            <a:r>
              <a:rPr lang="en-US" sz="2600" strike="noStrike" u="none">
                <a:solidFill>
                  <a:srgbClr val="101010"/>
                </a:solidFill>
                <a:latin typeface="Lexend Deca"/>
                <a:ea typeface="Lexend Deca"/>
                <a:cs typeface="Lexend Deca"/>
                <a:sym typeface="Lexend Deca"/>
              </a:rPr>
              <a:t>Utiliser des composants React modulaires pour maximiser la réutilisation du code.</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Expérience utilisateur réactive :</a:t>
            </a:r>
            <a:r>
              <a:rPr lang="en-US" sz="2600" strike="noStrike" u="none">
                <a:solidFill>
                  <a:srgbClr val="101010"/>
                </a:solidFill>
                <a:latin typeface="Lexend Deca"/>
                <a:ea typeface="Lexend Deca"/>
                <a:cs typeface="Lexend Deca"/>
                <a:sym typeface="Lexend Deca"/>
              </a:rPr>
              <a:t> Assurer une navigation fluide sans rechargement de page grâce à</a:t>
            </a:r>
            <a:r>
              <a:rPr lang="en-US" sz="2600" strike="noStrike" u="none">
                <a:solidFill>
                  <a:srgbClr val="FF914D"/>
                </a:solidFill>
                <a:latin typeface="Lexend Deca"/>
                <a:ea typeface="Lexend Deca"/>
                <a:cs typeface="Lexend Deca"/>
                <a:sym typeface="Lexend Deca"/>
              </a:rPr>
              <a:t> Inertia.js</a:t>
            </a:r>
            <a:r>
              <a:rPr lang="en-US" sz="2600" strike="noStrike" u="none">
                <a:solidFill>
                  <a:srgbClr val="101010"/>
                </a:solidFill>
                <a:latin typeface="Lexend Deca"/>
                <a:ea typeface="Lexend Deca"/>
                <a:cs typeface="Lexend Deca"/>
                <a:sym typeface="Lexend Deca"/>
              </a:rPr>
              <a:t> et</a:t>
            </a:r>
            <a:r>
              <a:rPr lang="en-US" sz="2600" strike="noStrike" u="none">
                <a:solidFill>
                  <a:srgbClr val="FF914D"/>
                </a:solidFill>
                <a:latin typeface="Lexend Deca"/>
                <a:ea typeface="Lexend Deca"/>
                <a:cs typeface="Lexend Deca"/>
                <a:sym typeface="Lexend Deca"/>
              </a:rPr>
              <a:t> React.js</a:t>
            </a:r>
            <a:r>
              <a:rPr lang="en-US" sz="2600" strike="noStrike" u="none">
                <a:solidFill>
                  <a:srgbClr val="101010"/>
                </a:solidFill>
                <a:latin typeface="Lexend Deca"/>
                <a:ea typeface="Lexend Deca"/>
                <a:cs typeface="Lexend Deca"/>
                <a:sym typeface="Lexend Deca"/>
              </a:rPr>
              <a:t>.</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Personnalisation et évolutivité : </a:t>
            </a:r>
            <a:r>
              <a:rPr lang="en-US" sz="2600" strike="noStrike" u="none">
                <a:solidFill>
                  <a:srgbClr val="101010"/>
                </a:solidFill>
                <a:latin typeface="Lexend Deca"/>
                <a:ea typeface="Lexend Deca"/>
                <a:cs typeface="Lexend Deca"/>
                <a:sym typeface="Lexend Deca"/>
              </a:rPr>
              <a:t>Offrir une interface personnalisable avec T</a:t>
            </a:r>
            <a:r>
              <a:rPr lang="en-US" sz="2600" strike="noStrike" u="none">
                <a:solidFill>
                  <a:srgbClr val="FF914D"/>
                </a:solidFill>
                <a:latin typeface="Lexend Deca"/>
                <a:ea typeface="Lexend Deca"/>
                <a:cs typeface="Lexend Deca"/>
                <a:sym typeface="Lexend Deca"/>
              </a:rPr>
              <a:t>ailwind CSS</a:t>
            </a:r>
            <a:r>
              <a:rPr lang="en-US" sz="2600" strike="noStrike" u="none">
                <a:solidFill>
                  <a:srgbClr val="101010"/>
                </a:solidFill>
                <a:latin typeface="Lexend Deca"/>
                <a:ea typeface="Lexend Deca"/>
                <a:cs typeface="Lexend Deca"/>
                <a:sym typeface="Lexend Deca"/>
              </a:rPr>
              <a:t> et un backend extensible.</a:t>
            </a:r>
          </a:p>
          <a:p>
            <a:pPr algn="l" marL="561341" indent="-280670" lvl="1">
              <a:lnSpc>
                <a:spcPts val="3640"/>
              </a:lnSpc>
              <a:buAutoNum type="arabicPeriod" startAt="1"/>
            </a:pPr>
            <a:r>
              <a:rPr lang="en-US" sz="2600" strike="noStrike" u="none">
                <a:solidFill>
                  <a:srgbClr val="2D4AF3"/>
                </a:solidFill>
                <a:latin typeface="Lexend Deca"/>
                <a:ea typeface="Lexend Deca"/>
                <a:cs typeface="Lexend Deca"/>
                <a:sym typeface="Lexend Deca"/>
              </a:rPr>
              <a:t>Suivi des projets : </a:t>
            </a:r>
            <a:r>
              <a:rPr lang="en-US" sz="2600" strike="noStrike" u="none">
                <a:solidFill>
                  <a:srgbClr val="101010"/>
                </a:solidFill>
                <a:latin typeface="Lexend Deca"/>
                <a:ea typeface="Lexend Deca"/>
                <a:cs typeface="Lexend Deca"/>
                <a:sym typeface="Lexend Deca"/>
              </a:rPr>
              <a:t>Permettre aux utilisateurs de suivre l’avancement des projets et des tâches facilement.</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5FF"/>
        </a:solidFill>
      </p:bgPr>
    </p:bg>
    <p:spTree>
      <p:nvGrpSpPr>
        <p:cNvPr id="1" name=""/>
        <p:cNvGrpSpPr/>
        <p:nvPr/>
      </p:nvGrpSpPr>
      <p:grpSpPr>
        <a:xfrm>
          <a:off x="0" y="0"/>
          <a:ext cx="0" cy="0"/>
          <a:chOff x="0" y="0"/>
          <a:chExt cx="0" cy="0"/>
        </a:xfrm>
      </p:grpSpPr>
      <p:sp>
        <p:nvSpPr>
          <p:cNvPr name="Freeform 2" id="2"/>
          <p:cNvSpPr/>
          <p:nvPr/>
        </p:nvSpPr>
        <p:spPr>
          <a:xfrm flipH="false" flipV="false" rot="0">
            <a:off x="9755428" y="8555374"/>
            <a:ext cx="996043" cy="1024209"/>
          </a:xfrm>
          <a:custGeom>
            <a:avLst/>
            <a:gdLst/>
            <a:ahLst/>
            <a:cxnLst/>
            <a:rect r="r" b="b" t="t" l="l"/>
            <a:pathLst>
              <a:path h="1024209" w="996043">
                <a:moveTo>
                  <a:pt x="0" y="0"/>
                </a:moveTo>
                <a:lnTo>
                  <a:pt x="996043" y="0"/>
                </a:lnTo>
                <a:lnTo>
                  <a:pt x="996043" y="1024209"/>
                </a:lnTo>
                <a:lnTo>
                  <a:pt x="0" y="10242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483685" y="8817660"/>
            <a:ext cx="1795493" cy="626790"/>
          </a:xfrm>
          <a:custGeom>
            <a:avLst/>
            <a:gdLst/>
            <a:ahLst/>
            <a:cxnLst/>
            <a:rect r="r" b="b" t="t" l="l"/>
            <a:pathLst>
              <a:path h="626790" w="1795493">
                <a:moveTo>
                  <a:pt x="0" y="0"/>
                </a:moveTo>
                <a:lnTo>
                  <a:pt x="1795493" y="0"/>
                </a:lnTo>
                <a:lnTo>
                  <a:pt x="1795493" y="626790"/>
                </a:lnTo>
                <a:lnTo>
                  <a:pt x="0" y="6267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230668" y="8571321"/>
            <a:ext cx="1661663" cy="873128"/>
          </a:xfrm>
          <a:custGeom>
            <a:avLst/>
            <a:gdLst/>
            <a:ahLst/>
            <a:cxnLst/>
            <a:rect r="r" b="b" t="t" l="l"/>
            <a:pathLst>
              <a:path h="873128" w="1661663">
                <a:moveTo>
                  <a:pt x="0" y="0"/>
                </a:moveTo>
                <a:lnTo>
                  <a:pt x="1661663" y="0"/>
                </a:lnTo>
                <a:lnTo>
                  <a:pt x="1661663" y="873129"/>
                </a:lnTo>
                <a:lnTo>
                  <a:pt x="0" y="87312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12894585" y="1028700"/>
            <a:ext cx="1343260" cy="134326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5388613" y="432890"/>
            <a:ext cx="2047355" cy="2113399"/>
          </a:xfrm>
          <a:custGeom>
            <a:avLst/>
            <a:gdLst/>
            <a:ahLst/>
            <a:cxnLst/>
            <a:rect r="r" b="b" t="t" l="l"/>
            <a:pathLst>
              <a:path h="2113399" w="2047355">
                <a:moveTo>
                  <a:pt x="0" y="0"/>
                </a:moveTo>
                <a:lnTo>
                  <a:pt x="2047356" y="0"/>
                </a:lnTo>
                <a:lnTo>
                  <a:pt x="2047356" y="2113399"/>
                </a:lnTo>
                <a:lnTo>
                  <a:pt x="0" y="2113399"/>
                </a:lnTo>
                <a:lnTo>
                  <a:pt x="0" y="0"/>
                </a:lnTo>
                <a:close/>
              </a:path>
            </a:pathLst>
          </a:custGeom>
          <a:blipFill>
            <a:blip r:embed="rId10"/>
            <a:stretch>
              <a:fillRect l="0" t="0" r="0" b="0"/>
            </a:stretch>
          </a:blipFill>
        </p:spPr>
      </p:sp>
      <p:sp>
        <p:nvSpPr>
          <p:cNvPr name="TextBox 10" id="10"/>
          <p:cNvSpPr txBox="true"/>
          <p:nvPr/>
        </p:nvSpPr>
        <p:spPr>
          <a:xfrm rot="0">
            <a:off x="776106" y="3009683"/>
            <a:ext cx="16735787" cy="5467985"/>
          </a:xfrm>
          <a:prstGeom prst="rect">
            <a:avLst/>
          </a:prstGeom>
        </p:spPr>
        <p:txBody>
          <a:bodyPr anchor="t" rtlCol="false" tIns="0" lIns="0" bIns="0" rIns="0">
            <a:spAutoFit/>
          </a:bodyPr>
          <a:lstStyle/>
          <a:p>
            <a:pPr algn="l" marL="561341" indent="-280670" lvl="1">
              <a:lnSpc>
                <a:spcPts val="3640"/>
              </a:lnSpc>
              <a:buFont typeface="Arial"/>
              <a:buChar char="•"/>
            </a:pPr>
            <a:r>
              <a:rPr lang="en-US" sz="2600">
                <a:solidFill>
                  <a:srgbClr val="5436EA"/>
                </a:solidFill>
                <a:latin typeface="Lexend Deca"/>
                <a:ea typeface="Lexend Deca"/>
                <a:cs typeface="Lexend Deca"/>
                <a:sym typeface="Lexend Deca"/>
              </a:rPr>
              <a:t>Laravel : </a:t>
            </a:r>
            <a:r>
              <a:rPr lang="en-US" sz="2600">
                <a:solidFill>
                  <a:srgbClr val="101010"/>
                </a:solidFill>
                <a:latin typeface="Lexend Deca"/>
                <a:ea typeface="Lexend Deca"/>
                <a:cs typeface="Lexend Deca"/>
                <a:sym typeface="Lexend Deca"/>
              </a:rPr>
              <a:t>Framework PHP backend utilisé pour gérer le routage, les contrôleurs, les modèles, et les migrations.</a:t>
            </a:r>
          </a:p>
          <a:p>
            <a:pPr algn="l" marL="561341" indent="-280670" lvl="1">
              <a:lnSpc>
                <a:spcPts val="3640"/>
              </a:lnSpc>
              <a:buFont typeface="Arial"/>
              <a:buChar char="•"/>
            </a:pPr>
            <a:r>
              <a:rPr lang="en-US" sz="2600">
                <a:solidFill>
                  <a:srgbClr val="D322FF"/>
                </a:solidFill>
                <a:latin typeface="Lexend Deca"/>
                <a:ea typeface="Lexend Deca"/>
                <a:cs typeface="Lexend Deca"/>
                <a:sym typeface="Lexend Deca"/>
              </a:rPr>
              <a:t>Breeze : </a:t>
            </a:r>
            <a:r>
              <a:rPr lang="en-US" sz="2600">
                <a:solidFill>
                  <a:srgbClr val="101010"/>
                </a:solidFill>
                <a:latin typeface="Lexend Deca"/>
                <a:ea typeface="Lexend Deca"/>
                <a:cs typeface="Lexend Deca"/>
                <a:sym typeface="Lexend Deca"/>
              </a:rPr>
              <a:t>Un starter kit d’authentification léger et simple, intégré à Laravel, pour fournir rapidement une gestion des utilisateurs et des sessions.</a:t>
            </a:r>
          </a:p>
          <a:p>
            <a:pPr algn="l" marL="561341" indent="-280670" lvl="1">
              <a:lnSpc>
                <a:spcPts val="3640"/>
              </a:lnSpc>
              <a:buFont typeface="Arial"/>
              <a:buChar char="•"/>
            </a:pPr>
            <a:r>
              <a:rPr lang="en-US" sz="2600">
                <a:solidFill>
                  <a:srgbClr val="00BF63"/>
                </a:solidFill>
                <a:latin typeface="Lexend Deca"/>
                <a:ea typeface="Lexend Deca"/>
                <a:cs typeface="Lexend Deca"/>
                <a:sym typeface="Lexend Deca"/>
              </a:rPr>
              <a:t>Inertia.js :</a:t>
            </a:r>
            <a:r>
              <a:rPr lang="en-US" sz="2600">
                <a:solidFill>
                  <a:srgbClr val="101010"/>
                </a:solidFill>
                <a:latin typeface="Lexend Deca"/>
                <a:ea typeface="Lexend Deca"/>
                <a:cs typeface="Lexend Deca"/>
                <a:sym typeface="Lexend Deca"/>
              </a:rPr>
              <a:t> Une bibliothèque qui connecte Laravel et React, permettant de construire des applications SPA (Single Page Applications) .</a:t>
            </a:r>
          </a:p>
          <a:p>
            <a:pPr algn="l" marL="561341" indent="-280670" lvl="1">
              <a:lnSpc>
                <a:spcPts val="3640"/>
              </a:lnSpc>
              <a:buFont typeface="Arial"/>
              <a:buChar char="•"/>
            </a:pPr>
            <a:r>
              <a:rPr lang="en-US" sz="2600">
                <a:solidFill>
                  <a:srgbClr val="2D4AF3"/>
                </a:solidFill>
                <a:latin typeface="Lexend Deca"/>
                <a:ea typeface="Lexend Deca"/>
                <a:cs typeface="Lexend Deca"/>
                <a:sym typeface="Lexend Deca"/>
              </a:rPr>
              <a:t>React.js : </a:t>
            </a:r>
            <a:r>
              <a:rPr lang="en-US" sz="2600">
                <a:solidFill>
                  <a:srgbClr val="101010"/>
                </a:solidFill>
                <a:latin typeface="Lexend Deca"/>
                <a:ea typeface="Lexend Deca"/>
                <a:cs typeface="Lexend Deca"/>
                <a:sym typeface="Lexend Deca"/>
              </a:rPr>
              <a:t>Bibliothèque JavaScript utilisée pour concevoir des interfaces utilisateur dynamiques et réactives.</a:t>
            </a:r>
          </a:p>
          <a:p>
            <a:pPr algn="l" marL="561341" indent="-280670" lvl="1">
              <a:lnSpc>
                <a:spcPts val="3640"/>
              </a:lnSpc>
              <a:buFont typeface="Arial"/>
              <a:buChar char="•"/>
            </a:pPr>
            <a:r>
              <a:rPr lang="en-US" sz="2600">
                <a:solidFill>
                  <a:srgbClr val="00D8FF"/>
                </a:solidFill>
                <a:latin typeface="Lexend Deca"/>
                <a:ea typeface="Lexend Deca"/>
                <a:cs typeface="Lexend Deca"/>
                <a:sym typeface="Lexend Deca"/>
              </a:rPr>
              <a:t>Tailwind CSS :</a:t>
            </a:r>
            <a:r>
              <a:rPr lang="en-US" sz="2600">
                <a:solidFill>
                  <a:srgbClr val="101010"/>
                </a:solidFill>
                <a:latin typeface="Lexend Deca"/>
                <a:ea typeface="Lexend Deca"/>
                <a:cs typeface="Lexend Deca"/>
                <a:sym typeface="Lexend Deca"/>
              </a:rPr>
              <a:t> Framework CSS qui permet de concevoir rapidement des interfaces utilisateur esthétiques et responsives à l’aide de classes utilitaires.</a:t>
            </a:r>
          </a:p>
          <a:p>
            <a:pPr algn="l" marL="561341" indent="-280670" lvl="1">
              <a:lnSpc>
                <a:spcPts val="3640"/>
              </a:lnSpc>
              <a:buFont typeface="Arial"/>
              <a:buChar char="•"/>
            </a:pPr>
            <a:r>
              <a:rPr lang="en-US" sz="2600">
                <a:solidFill>
                  <a:srgbClr val="E48E00"/>
                </a:solidFill>
                <a:latin typeface="Lexend Deca"/>
                <a:ea typeface="Lexend Deca"/>
                <a:cs typeface="Lexend Deca"/>
                <a:sym typeface="Lexend Deca"/>
              </a:rPr>
              <a:t>MySQL :</a:t>
            </a:r>
            <a:r>
              <a:rPr lang="en-US" sz="2600">
                <a:solidFill>
                  <a:srgbClr val="101010"/>
                </a:solidFill>
                <a:latin typeface="Lexend Deca"/>
                <a:ea typeface="Lexend Deca"/>
                <a:cs typeface="Lexend Deca"/>
                <a:sym typeface="Lexend Deca"/>
              </a:rPr>
              <a:t> Système de gestion de bases de données relationnelles choisi pour le stockage des données structurées.</a:t>
            </a:r>
          </a:p>
        </p:txBody>
      </p:sp>
      <p:sp>
        <p:nvSpPr>
          <p:cNvPr name="TextBox 11" id="11"/>
          <p:cNvSpPr txBox="true"/>
          <p:nvPr/>
        </p:nvSpPr>
        <p:spPr>
          <a:xfrm rot="0">
            <a:off x="527334" y="2268794"/>
            <a:ext cx="9518809" cy="497840"/>
          </a:xfrm>
          <a:prstGeom prst="rect">
            <a:avLst/>
          </a:prstGeom>
        </p:spPr>
        <p:txBody>
          <a:bodyPr anchor="t" rtlCol="false" tIns="0" lIns="0" bIns="0" rIns="0">
            <a:spAutoFit/>
          </a:bodyPr>
          <a:lstStyle/>
          <a:p>
            <a:pPr algn="ctr">
              <a:lnSpc>
                <a:spcPts val="4059"/>
              </a:lnSpc>
              <a:spcBef>
                <a:spcPct val="0"/>
              </a:spcBef>
            </a:pPr>
            <a:r>
              <a:rPr lang="en-US" sz="2899">
                <a:solidFill>
                  <a:srgbClr val="101010"/>
                </a:solidFill>
                <a:latin typeface="Glacial Indifference"/>
                <a:ea typeface="Glacial Indifference"/>
                <a:cs typeface="Glacial Indifference"/>
                <a:sym typeface="Glacial Indifference"/>
              </a:rPr>
              <a:t>Voici les technologies principales employées dans le projet :</a:t>
            </a:r>
          </a:p>
        </p:txBody>
      </p:sp>
      <p:sp>
        <p:nvSpPr>
          <p:cNvPr name="TextBox 12" id="12"/>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13" id="13"/>
          <p:cNvSpPr txBox="true"/>
          <p:nvPr/>
        </p:nvSpPr>
        <p:spPr>
          <a:xfrm rot="0">
            <a:off x="16774314" y="9473025"/>
            <a:ext cx="354591"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06</a:t>
            </a:r>
          </a:p>
        </p:txBody>
      </p:sp>
      <p:sp>
        <p:nvSpPr>
          <p:cNvPr name="TextBox 14" id="14"/>
          <p:cNvSpPr txBox="true"/>
          <p:nvPr/>
        </p:nvSpPr>
        <p:spPr>
          <a:xfrm rot="0">
            <a:off x="393118" y="425770"/>
            <a:ext cx="7144345" cy="781049"/>
          </a:xfrm>
          <a:prstGeom prst="rect">
            <a:avLst/>
          </a:prstGeom>
        </p:spPr>
        <p:txBody>
          <a:bodyPr anchor="t" rtlCol="false" tIns="0" lIns="0" bIns="0" rIns="0">
            <a:spAutoFit/>
          </a:bodyPr>
          <a:lstStyle/>
          <a:p>
            <a:pPr algn="ctr">
              <a:lnSpc>
                <a:spcPts val="6300"/>
              </a:lnSpc>
              <a:spcBef>
                <a:spcPct val="0"/>
              </a:spcBef>
            </a:pPr>
            <a:r>
              <a:rPr lang="en-US" sz="4500">
                <a:solidFill>
                  <a:srgbClr val="240960"/>
                </a:solidFill>
                <a:latin typeface="League Spartan"/>
                <a:ea typeface="League Spartan"/>
                <a:cs typeface="League Spartan"/>
                <a:sym typeface="League Spartan"/>
              </a:rPr>
              <a:t>3. Technologies Utilisées</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5FF"/>
        </a:solidFill>
      </p:bgPr>
    </p:bg>
    <p:spTree>
      <p:nvGrpSpPr>
        <p:cNvPr id="1" name=""/>
        <p:cNvGrpSpPr/>
        <p:nvPr/>
      </p:nvGrpSpPr>
      <p:grpSpPr>
        <a:xfrm>
          <a:off x="0" y="0"/>
          <a:ext cx="0" cy="0"/>
          <a:chOff x="0" y="0"/>
          <a:chExt cx="0" cy="0"/>
        </a:xfrm>
      </p:grpSpPr>
      <p:sp>
        <p:nvSpPr>
          <p:cNvPr name="TextBox 2" id="2"/>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3" id="3"/>
          <p:cNvSpPr txBox="true"/>
          <p:nvPr/>
        </p:nvSpPr>
        <p:spPr>
          <a:xfrm rot="0">
            <a:off x="16774314" y="9473025"/>
            <a:ext cx="484986"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07</a:t>
            </a:r>
          </a:p>
        </p:txBody>
      </p:sp>
      <p:sp>
        <p:nvSpPr>
          <p:cNvPr name="Freeform 4" id="4"/>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a:grpSpLocks noChangeAspect="true"/>
          </p:cNvGrpSpPr>
          <p:nvPr/>
        </p:nvGrpSpPr>
        <p:grpSpPr>
          <a:xfrm rot="0">
            <a:off x="12380520" y="3117119"/>
            <a:ext cx="4829945" cy="4829945"/>
            <a:chOff x="0" y="0"/>
            <a:chExt cx="14840029" cy="14840029"/>
          </a:xfrm>
        </p:grpSpPr>
        <p:sp>
          <p:nvSpPr>
            <p:cNvPr name="Freeform 6" id="6"/>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5B45B5">
                    <a:alpha val="100000"/>
                  </a:srgbClr>
                </a:gs>
                <a:gs pos="100000">
                  <a:srgbClr val="8875D7">
                    <a:alpha val="100000"/>
                  </a:srgbClr>
                </a:gs>
              </a:gsLst>
              <a:lin ang="0"/>
            </a:gradFill>
          </p:spPr>
        </p:sp>
        <p:sp>
          <p:nvSpPr>
            <p:cNvPr name="Freeform 7" id="7"/>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8" id="8"/>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43918" t="0" r="-43918" b="0"/>
              </a:stretch>
            </a:blipFill>
          </p:spPr>
        </p:sp>
      </p:grpSp>
      <p:grpSp>
        <p:nvGrpSpPr>
          <p:cNvPr name="Group 9" id="9"/>
          <p:cNvGrpSpPr/>
          <p:nvPr/>
        </p:nvGrpSpPr>
        <p:grpSpPr>
          <a:xfrm rot="0">
            <a:off x="12688675" y="6702379"/>
            <a:ext cx="1244685" cy="124468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96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6636824" y="4162915"/>
            <a:ext cx="1651176" cy="165117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96000"/>
                  </a:srgbClr>
                </a:gs>
                <a:gs pos="100000">
                  <a:srgbClr val="F7ACFF">
                    <a:alpha val="960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2642952" y="2339936"/>
            <a:ext cx="2152540" cy="215254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393118" y="933450"/>
            <a:ext cx="11442900" cy="781049"/>
          </a:xfrm>
          <a:prstGeom prst="rect">
            <a:avLst/>
          </a:prstGeom>
        </p:spPr>
        <p:txBody>
          <a:bodyPr anchor="t" rtlCol="false" tIns="0" lIns="0" bIns="0" rIns="0">
            <a:spAutoFit/>
          </a:bodyPr>
          <a:lstStyle/>
          <a:p>
            <a:pPr algn="just" marL="0" indent="0" lvl="0">
              <a:lnSpc>
                <a:spcPts val="6300"/>
              </a:lnSpc>
              <a:spcBef>
                <a:spcPct val="0"/>
              </a:spcBef>
            </a:pPr>
            <a:r>
              <a:rPr lang="en-US" sz="4500">
                <a:solidFill>
                  <a:srgbClr val="240960"/>
                </a:solidFill>
                <a:latin typeface="League Spartan"/>
                <a:ea typeface="League Spartan"/>
                <a:cs typeface="League Spartan"/>
                <a:sym typeface="League Spartan"/>
              </a:rPr>
              <a:t>4. Description du Projet</a:t>
            </a:r>
          </a:p>
        </p:txBody>
      </p:sp>
      <p:sp>
        <p:nvSpPr>
          <p:cNvPr name="TextBox 19" id="19"/>
          <p:cNvSpPr txBox="true"/>
          <p:nvPr/>
        </p:nvSpPr>
        <p:spPr>
          <a:xfrm rot="0">
            <a:off x="393118" y="2818008"/>
            <a:ext cx="11751539" cy="5935017"/>
          </a:xfrm>
          <a:prstGeom prst="rect">
            <a:avLst/>
          </a:prstGeom>
        </p:spPr>
        <p:txBody>
          <a:bodyPr anchor="t" rtlCol="false" tIns="0" lIns="0" bIns="0" rIns="0">
            <a:spAutoFit/>
          </a:bodyPr>
          <a:lstStyle/>
          <a:p>
            <a:pPr algn="just">
              <a:lnSpc>
                <a:spcPts val="3623"/>
              </a:lnSpc>
              <a:spcBef>
                <a:spcPct val="0"/>
              </a:spcBef>
            </a:pPr>
            <a:r>
              <a:rPr lang="en-US" sz="2587">
                <a:solidFill>
                  <a:srgbClr val="101010"/>
                </a:solidFill>
                <a:latin typeface="Lexend Deca"/>
                <a:ea typeface="Lexend Deca"/>
                <a:cs typeface="Lexend Deca"/>
                <a:sym typeface="Lexend Deca"/>
              </a:rPr>
              <a:t>        </a:t>
            </a:r>
            <a:r>
              <a:rPr lang="en-US" sz="2587">
                <a:solidFill>
                  <a:srgbClr val="101010"/>
                </a:solidFill>
                <a:latin typeface="Lexend Deca"/>
                <a:ea typeface="Lexend Deca"/>
                <a:cs typeface="Lexend Deca"/>
                <a:sym typeface="Lexend Deca"/>
              </a:rPr>
              <a:t>Ce projet est une application web développée pour simplifier la gestion des utilisateurs, des projets et des tâches. Il permet aux administrateurs et aux membres de collaborer efficacement en suivant les progrès, en assignant des responsabilités et en surveillant les échéances. Grâce à une interface utilisateur moderne et réactive, alimentée par </a:t>
            </a:r>
            <a:r>
              <a:rPr lang="en-US" sz="2587">
                <a:solidFill>
                  <a:srgbClr val="D322FF"/>
                </a:solidFill>
                <a:latin typeface="Lexend Deca"/>
                <a:ea typeface="Lexend Deca"/>
                <a:cs typeface="Lexend Deca"/>
                <a:sym typeface="Lexend Deca"/>
              </a:rPr>
              <a:t>React.js</a:t>
            </a:r>
            <a:r>
              <a:rPr lang="en-US" sz="2587">
                <a:solidFill>
                  <a:srgbClr val="101010"/>
                </a:solidFill>
                <a:latin typeface="Lexend Deca"/>
                <a:ea typeface="Lexend Deca"/>
                <a:cs typeface="Lexend Deca"/>
                <a:sym typeface="Lexend Deca"/>
              </a:rPr>
              <a:t> et </a:t>
            </a:r>
            <a:r>
              <a:rPr lang="en-US" sz="2587">
                <a:solidFill>
                  <a:srgbClr val="E48E00"/>
                </a:solidFill>
                <a:latin typeface="Lexend Deca"/>
                <a:ea typeface="Lexend Deca"/>
                <a:cs typeface="Lexend Deca"/>
                <a:sym typeface="Lexend Deca"/>
              </a:rPr>
              <a:t>Laravel</a:t>
            </a:r>
            <a:r>
              <a:rPr lang="en-US" sz="2587">
                <a:solidFill>
                  <a:srgbClr val="101010"/>
                </a:solidFill>
                <a:latin typeface="Lexend Deca"/>
                <a:ea typeface="Lexend Deca"/>
                <a:cs typeface="Lexend Deca"/>
                <a:sym typeface="Lexend Deca"/>
              </a:rPr>
              <a:t>, l’application garantit une expérience utilisateur fluide et une gestion centralisée des données. Les fonctionnalités principales incluent l'authentification et l'autorisation des utilisateurs, la gestion des profils, la création et la modification de projets, l'assignation de projets et de tâches, et le suivi des progrès. L'application offre également une navigation fluide grâce à </a:t>
            </a:r>
            <a:r>
              <a:rPr lang="en-US" sz="2587">
                <a:solidFill>
                  <a:srgbClr val="5436EA"/>
                </a:solidFill>
                <a:latin typeface="Lexend Deca"/>
                <a:ea typeface="Lexend Deca"/>
                <a:cs typeface="Lexend Deca"/>
                <a:sym typeface="Lexend Deca"/>
              </a:rPr>
              <a:t>Inertia.js</a:t>
            </a:r>
            <a:r>
              <a:rPr lang="en-US" sz="2587">
                <a:solidFill>
                  <a:srgbClr val="101010"/>
                </a:solidFill>
                <a:latin typeface="Lexend Deca"/>
                <a:ea typeface="Lexend Deca"/>
                <a:cs typeface="Lexend Deca"/>
                <a:sym typeface="Lexend Deca"/>
              </a:rPr>
              <a:t>, un design réactif avec </a:t>
            </a:r>
            <a:r>
              <a:rPr lang="en-US" sz="2587">
                <a:solidFill>
                  <a:srgbClr val="00BF63"/>
                </a:solidFill>
                <a:latin typeface="Lexend Deca"/>
                <a:ea typeface="Lexend Deca"/>
                <a:cs typeface="Lexend Deca"/>
                <a:sym typeface="Lexend Deca"/>
              </a:rPr>
              <a:t>Tailwind CSS</a:t>
            </a:r>
            <a:r>
              <a:rPr lang="en-US" sz="2587">
                <a:solidFill>
                  <a:srgbClr val="101010"/>
                </a:solidFill>
                <a:latin typeface="Lexend Deca"/>
                <a:ea typeface="Lexend Deca"/>
                <a:cs typeface="Lexend Deca"/>
                <a:sym typeface="Lexend Deca"/>
              </a:rPr>
              <a:t>, et des outils de productivité comme la recherche avancée et les filtres.</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7ACFF">
                <a:alpha val="0"/>
              </a:srgbClr>
            </a:gs>
            <a:gs pos="100000">
              <a:srgbClr val="3C67BF">
                <a:alpha val="555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4446516" y="557898"/>
            <a:ext cx="2291262" cy="2389843"/>
          </a:xfrm>
          <a:custGeom>
            <a:avLst/>
            <a:gdLst/>
            <a:ahLst/>
            <a:cxnLst/>
            <a:rect r="r" b="b" t="t" l="l"/>
            <a:pathLst>
              <a:path h="2389843" w="2291262">
                <a:moveTo>
                  <a:pt x="0" y="0"/>
                </a:moveTo>
                <a:lnTo>
                  <a:pt x="2291262" y="0"/>
                </a:lnTo>
                <a:lnTo>
                  <a:pt x="2291262" y="2389843"/>
                </a:lnTo>
                <a:lnTo>
                  <a:pt x="0" y="2389843"/>
                </a:lnTo>
                <a:lnTo>
                  <a:pt x="0" y="0"/>
                </a:lnTo>
                <a:close/>
              </a:path>
            </a:pathLst>
          </a:custGeom>
          <a:blipFill>
            <a:blip r:embed="rId2"/>
            <a:stretch>
              <a:fillRect l="0" t="0" r="0" b="0"/>
            </a:stretch>
          </a:blipFill>
        </p:spPr>
      </p:sp>
      <p:sp>
        <p:nvSpPr>
          <p:cNvPr name="Freeform 3" id="3"/>
          <p:cNvSpPr/>
          <p:nvPr/>
        </p:nvSpPr>
        <p:spPr>
          <a:xfrm flipH="false" flipV="false" rot="0">
            <a:off x="684055" y="8876960"/>
            <a:ext cx="1142649" cy="1425342"/>
          </a:xfrm>
          <a:custGeom>
            <a:avLst/>
            <a:gdLst/>
            <a:ahLst/>
            <a:cxnLst/>
            <a:rect r="r" b="b" t="t" l="l"/>
            <a:pathLst>
              <a:path h="1425342" w="1142649">
                <a:moveTo>
                  <a:pt x="0" y="0"/>
                </a:moveTo>
                <a:lnTo>
                  <a:pt x="1142648" y="0"/>
                </a:lnTo>
                <a:lnTo>
                  <a:pt x="1142648" y="1425341"/>
                </a:lnTo>
                <a:lnTo>
                  <a:pt x="0" y="1425341"/>
                </a:lnTo>
                <a:lnTo>
                  <a:pt x="0" y="0"/>
                </a:lnTo>
                <a:close/>
              </a:path>
            </a:pathLst>
          </a:custGeom>
          <a:blipFill>
            <a:blip r:embed="rId3"/>
            <a:stretch>
              <a:fillRect l="0" t="0" r="0" b="0"/>
            </a:stretch>
          </a:blipFill>
        </p:spPr>
      </p:sp>
      <p:sp>
        <p:nvSpPr>
          <p:cNvPr name="TextBox 4" id="4"/>
          <p:cNvSpPr txBox="true"/>
          <p:nvPr/>
        </p:nvSpPr>
        <p:spPr>
          <a:xfrm rot="0">
            <a:off x="1159827" y="3489067"/>
            <a:ext cx="16083370" cy="4657030"/>
          </a:xfrm>
          <a:prstGeom prst="rect">
            <a:avLst/>
          </a:prstGeom>
        </p:spPr>
        <p:txBody>
          <a:bodyPr anchor="t" rtlCol="false" tIns="0" lIns="0" bIns="0" rIns="0">
            <a:spAutoFit/>
          </a:bodyPr>
          <a:lstStyle/>
          <a:p>
            <a:pPr algn="l">
              <a:lnSpc>
                <a:spcPts val="3713"/>
              </a:lnSpc>
              <a:spcBef>
                <a:spcPct val="0"/>
              </a:spcBef>
            </a:pPr>
            <a:r>
              <a:rPr lang="en-US" sz="2652">
                <a:solidFill>
                  <a:srgbClr val="000000"/>
                </a:solidFill>
                <a:latin typeface="Glacial Indifference"/>
                <a:ea typeface="Glacial Indifference"/>
                <a:cs typeface="Glacial Indifference"/>
                <a:sym typeface="Glacial Indifference"/>
              </a:rPr>
              <a:t>Pour démarrer le projet, j'ai utilisé Laravel avec Breeze pour gérer l'authentification. L'installation s'est faite via Composer et les actifs frontend ont été compilés avec npm. Ensuite, j'ai intégré Inertia.js pour offrir une expérience utilisateur moderne avec des pages dynamiques côté client, tout en conservant Laravel comme serveur. J'ai ajouté React.js pour créer des interfaces utilisateur réactives et interactives. Les routes Laravel définissent les points d'entrée et chaque route peut renvoyer une vue Inertia rendue avec React. La base de données MySQL gère les données de l'application avec des tables pour les utilisateurs, projets, tâches et affectations. Les relations entre les tables sont bien définies pour assurer une gestion cohérente des données. Enfin, le fichier .env a été configuré pour inclure les paramètres nécessaires à la base de données et au serveur mail. Le projet a été ajouté à un dépôt GitHub pour faciliter le suivi des versions et le déploiement en production </a:t>
            </a:r>
            <a:r>
              <a:rPr lang="en-US" sz="2652" u="sng">
                <a:solidFill>
                  <a:srgbClr val="000000"/>
                </a:solidFill>
                <a:latin typeface="Glacial Indifference"/>
                <a:ea typeface="Glacial Indifference"/>
                <a:cs typeface="Glacial Indifference"/>
                <a:sym typeface="Glacial Indifference"/>
                <a:hlinkClick r:id="rId4" tooltip="https://github.com/BoubaAhmed/Task-manager-with-Inertia"/>
              </a:rPr>
              <a:t>https://github.com/BoubaAhmed/Task-manager-with-Inertia</a:t>
            </a:r>
            <a:r>
              <a:rPr lang="en-US" sz="2652">
                <a:solidFill>
                  <a:srgbClr val="000000"/>
                </a:solidFill>
                <a:latin typeface="Glacial Indifference"/>
                <a:ea typeface="Glacial Indifference"/>
                <a:cs typeface="Glacial Indifference"/>
                <a:sym typeface="Glacial Indifference"/>
              </a:rPr>
              <a:t>.</a:t>
            </a:r>
          </a:p>
        </p:txBody>
      </p:sp>
      <p:sp>
        <p:nvSpPr>
          <p:cNvPr name="TextBox 5" id="5"/>
          <p:cNvSpPr txBox="true"/>
          <p:nvPr/>
        </p:nvSpPr>
        <p:spPr>
          <a:xfrm rot="0">
            <a:off x="588502" y="1513192"/>
            <a:ext cx="11665522" cy="781049"/>
          </a:xfrm>
          <a:prstGeom prst="rect">
            <a:avLst/>
          </a:prstGeom>
        </p:spPr>
        <p:txBody>
          <a:bodyPr anchor="t" rtlCol="false" tIns="0" lIns="0" bIns="0" rIns="0">
            <a:spAutoFit/>
          </a:bodyPr>
          <a:lstStyle/>
          <a:p>
            <a:pPr algn="just" marL="0" indent="0" lvl="0">
              <a:lnSpc>
                <a:spcPts val="6300"/>
              </a:lnSpc>
              <a:spcBef>
                <a:spcPct val="0"/>
              </a:spcBef>
            </a:pPr>
            <a:r>
              <a:rPr lang="en-US" sz="4500">
                <a:solidFill>
                  <a:srgbClr val="240960"/>
                </a:solidFill>
                <a:latin typeface="League Spartan"/>
                <a:ea typeface="League Spartan"/>
                <a:cs typeface="League Spartan"/>
                <a:sym typeface="League Spartan"/>
              </a:rPr>
              <a:t>5. </a:t>
            </a:r>
            <a:r>
              <a:rPr lang="en-US" b="true" sz="4500" strike="noStrike" u="none">
                <a:solidFill>
                  <a:srgbClr val="240960"/>
                </a:solidFill>
                <a:latin typeface="League Spartan"/>
                <a:ea typeface="League Spartan"/>
                <a:cs typeface="League Spartan"/>
                <a:sym typeface="League Spartan"/>
              </a:rPr>
              <a:t>Processus de Développement</a:t>
            </a:r>
          </a:p>
        </p:txBody>
      </p:sp>
      <p:sp>
        <p:nvSpPr>
          <p:cNvPr name="TextBox 6" id="6"/>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7" id="7"/>
          <p:cNvSpPr txBox="true"/>
          <p:nvPr/>
        </p:nvSpPr>
        <p:spPr>
          <a:xfrm rot="0">
            <a:off x="16774314" y="9473025"/>
            <a:ext cx="484986"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08</a:t>
            </a:r>
          </a:p>
        </p:txBody>
      </p:sp>
      <p:sp>
        <p:nvSpPr>
          <p:cNvPr name="Freeform 8" id="8"/>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7ACFF">
                <a:alpha val="0"/>
              </a:srgbClr>
            </a:gs>
            <a:gs pos="100000">
              <a:srgbClr val="3C67BF">
                <a:alpha val="55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11727443" y="3290070"/>
            <a:ext cx="5983490" cy="4284010"/>
            <a:chOff x="0" y="0"/>
            <a:chExt cx="1645174" cy="1177898"/>
          </a:xfrm>
        </p:grpSpPr>
        <p:sp>
          <p:nvSpPr>
            <p:cNvPr name="Freeform 3" id="3"/>
            <p:cNvSpPr/>
            <p:nvPr/>
          </p:nvSpPr>
          <p:spPr>
            <a:xfrm flipH="false" flipV="false" rot="0">
              <a:off x="0" y="0"/>
              <a:ext cx="1645174" cy="1177898"/>
            </a:xfrm>
            <a:custGeom>
              <a:avLst/>
              <a:gdLst/>
              <a:ahLst/>
              <a:cxnLst/>
              <a:rect r="r" b="b" t="t" l="l"/>
              <a:pathLst>
                <a:path h="1177898" w="1645174">
                  <a:moveTo>
                    <a:pt x="0" y="0"/>
                  </a:moveTo>
                  <a:lnTo>
                    <a:pt x="1645174" y="0"/>
                  </a:lnTo>
                  <a:lnTo>
                    <a:pt x="1645174" y="1177898"/>
                  </a:lnTo>
                  <a:lnTo>
                    <a:pt x="0" y="1177898"/>
                  </a:lnTo>
                  <a:close/>
                </a:path>
              </a:pathLst>
            </a:custGeom>
            <a:solidFill>
              <a:srgbClr val="101010"/>
            </a:solidFill>
          </p:spPr>
        </p:sp>
        <p:sp>
          <p:nvSpPr>
            <p:cNvPr name="TextBox 4" id="4"/>
            <p:cNvSpPr txBox="true"/>
            <p:nvPr/>
          </p:nvSpPr>
          <p:spPr>
            <a:xfrm>
              <a:off x="0" y="-47625"/>
              <a:ext cx="1645174" cy="1225523"/>
            </a:xfrm>
            <a:prstGeom prst="rect">
              <a:avLst/>
            </a:prstGeom>
          </p:spPr>
          <p:txBody>
            <a:bodyPr anchor="ctr" rtlCol="false" tIns="50800" lIns="50800" bIns="50800" rIns="50800"/>
            <a:lstStyle/>
            <a:p>
              <a:pPr algn="ctr">
                <a:lnSpc>
                  <a:spcPts val="3640"/>
                </a:lnSpc>
              </a:pPr>
            </a:p>
          </p:txBody>
        </p:sp>
      </p:grpSp>
      <p:sp>
        <p:nvSpPr>
          <p:cNvPr name="Freeform 5" id="5"/>
          <p:cNvSpPr/>
          <p:nvPr/>
        </p:nvSpPr>
        <p:spPr>
          <a:xfrm flipH="false" flipV="false" rot="0">
            <a:off x="1028700" y="9444450"/>
            <a:ext cx="415258" cy="415258"/>
          </a:xfrm>
          <a:custGeom>
            <a:avLst/>
            <a:gdLst/>
            <a:ahLst/>
            <a:cxnLst/>
            <a:rect r="r" b="b" t="t" l="l"/>
            <a:pathLst>
              <a:path h="415258" w="415258">
                <a:moveTo>
                  <a:pt x="0" y="0"/>
                </a:moveTo>
                <a:lnTo>
                  <a:pt x="415258" y="0"/>
                </a:lnTo>
                <a:lnTo>
                  <a:pt x="415258" y="415258"/>
                </a:lnTo>
                <a:lnTo>
                  <a:pt x="0" y="415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93529" y="8326218"/>
            <a:ext cx="2285599" cy="1998882"/>
          </a:xfrm>
          <a:custGeom>
            <a:avLst/>
            <a:gdLst/>
            <a:ahLst/>
            <a:cxnLst/>
            <a:rect r="r" b="b" t="t" l="l"/>
            <a:pathLst>
              <a:path h="1998882" w="2285599">
                <a:moveTo>
                  <a:pt x="0" y="0"/>
                </a:moveTo>
                <a:lnTo>
                  <a:pt x="2285599" y="0"/>
                </a:lnTo>
                <a:lnTo>
                  <a:pt x="2285599" y="1998882"/>
                </a:lnTo>
                <a:lnTo>
                  <a:pt x="0" y="1998882"/>
                </a:lnTo>
                <a:lnTo>
                  <a:pt x="0" y="0"/>
                </a:lnTo>
                <a:close/>
              </a:path>
            </a:pathLst>
          </a:custGeom>
          <a:blipFill>
            <a:blip r:embed="rId4"/>
            <a:stretch>
              <a:fillRect l="0" t="0" r="0" b="0"/>
            </a:stretch>
          </a:blipFill>
        </p:spPr>
      </p:sp>
      <p:sp>
        <p:nvSpPr>
          <p:cNvPr name="Freeform 7" id="7"/>
          <p:cNvSpPr/>
          <p:nvPr/>
        </p:nvSpPr>
        <p:spPr>
          <a:xfrm flipH="false" flipV="false" rot="0">
            <a:off x="15213384" y="521735"/>
            <a:ext cx="2549030" cy="2777598"/>
          </a:xfrm>
          <a:custGeom>
            <a:avLst/>
            <a:gdLst/>
            <a:ahLst/>
            <a:cxnLst/>
            <a:rect r="r" b="b" t="t" l="l"/>
            <a:pathLst>
              <a:path h="2777598" w="2549030">
                <a:moveTo>
                  <a:pt x="0" y="0"/>
                </a:moveTo>
                <a:lnTo>
                  <a:pt x="2549030" y="0"/>
                </a:lnTo>
                <a:lnTo>
                  <a:pt x="2549030" y="2777598"/>
                </a:lnTo>
                <a:lnTo>
                  <a:pt x="0" y="2777598"/>
                </a:lnTo>
                <a:lnTo>
                  <a:pt x="0" y="0"/>
                </a:lnTo>
                <a:close/>
              </a:path>
            </a:pathLst>
          </a:custGeom>
          <a:blipFill>
            <a:blip r:embed="rId5"/>
            <a:stretch>
              <a:fillRect l="0" t="0" r="0" b="0"/>
            </a:stretch>
          </a:blipFill>
        </p:spPr>
      </p:sp>
      <p:sp>
        <p:nvSpPr>
          <p:cNvPr name="TextBox 8" id="8"/>
          <p:cNvSpPr txBox="true"/>
          <p:nvPr/>
        </p:nvSpPr>
        <p:spPr>
          <a:xfrm rot="0">
            <a:off x="534358" y="3242445"/>
            <a:ext cx="10675203" cy="4494157"/>
          </a:xfrm>
          <a:prstGeom prst="rect">
            <a:avLst/>
          </a:prstGeom>
        </p:spPr>
        <p:txBody>
          <a:bodyPr anchor="t" rtlCol="false" tIns="0" lIns="0" bIns="0" rIns="0">
            <a:spAutoFit/>
          </a:bodyPr>
          <a:lstStyle/>
          <a:p>
            <a:pPr algn="l">
              <a:lnSpc>
                <a:spcPts val="3240"/>
              </a:lnSpc>
              <a:spcBef>
                <a:spcPct val="0"/>
              </a:spcBef>
            </a:pPr>
            <a:r>
              <a:rPr lang="en-US" sz="2314">
                <a:solidFill>
                  <a:srgbClr val="000000"/>
                </a:solidFill>
                <a:latin typeface="Lexend Deca"/>
                <a:ea typeface="Lexend Deca"/>
                <a:cs typeface="Lexend Deca"/>
                <a:sym typeface="Lexend Deca"/>
              </a:rPr>
              <a:t>Des tests unitaires et fonctionnels ont été exécutés avec Laravel en utilisant la commande </a:t>
            </a:r>
            <a:r>
              <a:rPr lang="en-US" sz="2314">
                <a:solidFill>
                  <a:srgbClr val="8D2DF2"/>
                </a:solidFill>
                <a:latin typeface="Lexend Deca"/>
                <a:ea typeface="Lexend Deca"/>
                <a:cs typeface="Lexend Deca"/>
                <a:sym typeface="Lexend Deca"/>
              </a:rPr>
              <a:t>php artisan test</a:t>
            </a:r>
            <a:r>
              <a:rPr lang="en-US" sz="2314">
                <a:solidFill>
                  <a:srgbClr val="000000"/>
                </a:solidFill>
                <a:latin typeface="Lexend Deca"/>
                <a:ea typeface="Lexend Deca"/>
                <a:cs typeface="Lexend Deca"/>
                <a:sym typeface="Lexend Deca"/>
              </a:rPr>
              <a:t>. Ces tests couvrent les routes et contrôleurs, les modèles, ainsi que les composants React. Les résultats des tests sont les suivants : tous les tests unitaires et fonctionnels ont réussi, y compris ceux pour les fonctionnalités d'authentification, de vérification des e-mails, de confirmation et de réinitialisation des mots de passe, de mise à jour des mots de passe, d'inscription, et de gestion des profils. En tout, </a:t>
            </a:r>
            <a:r>
              <a:rPr lang="en-US" sz="2314" u="sng">
                <a:solidFill>
                  <a:srgbClr val="00BF63"/>
                </a:solidFill>
                <a:latin typeface="Lexend Deca"/>
                <a:ea typeface="Lexend Deca"/>
                <a:cs typeface="Lexend Deca"/>
                <a:sym typeface="Lexend Deca"/>
              </a:rPr>
              <a:t>25 tests</a:t>
            </a:r>
            <a:r>
              <a:rPr lang="en-US" sz="2314">
                <a:solidFill>
                  <a:srgbClr val="000000"/>
                </a:solidFill>
                <a:latin typeface="Lexend Deca"/>
                <a:ea typeface="Lexend Deca"/>
                <a:cs typeface="Lexend Deca"/>
                <a:sym typeface="Lexend Deca"/>
              </a:rPr>
              <a:t> ont passé avec </a:t>
            </a:r>
            <a:r>
              <a:rPr lang="en-US" sz="2314">
                <a:solidFill>
                  <a:srgbClr val="00BF63"/>
                </a:solidFill>
                <a:latin typeface="Lexend Deca"/>
                <a:ea typeface="Lexend Deca"/>
                <a:cs typeface="Lexend Deca"/>
                <a:sym typeface="Lexend Deca"/>
              </a:rPr>
              <a:t>succès</a:t>
            </a:r>
            <a:r>
              <a:rPr lang="en-US" sz="2314">
                <a:solidFill>
                  <a:srgbClr val="000000"/>
                </a:solidFill>
                <a:latin typeface="Lexend Deca"/>
                <a:ea typeface="Lexend Deca"/>
                <a:cs typeface="Lexend Deca"/>
                <a:sym typeface="Lexend Deca"/>
              </a:rPr>
              <a:t>, totalisant </a:t>
            </a:r>
            <a:r>
              <a:rPr lang="en-US" sz="2314">
                <a:solidFill>
                  <a:srgbClr val="00BF63"/>
                </a:solidFill>
                <a:latin typeface="Lexend Deca"/>
                <a:ea typeface="Lexend Deca"/>
                <a:cs typeface="Lexend Deca"/>
                <a:sym typeface="Lexend Deca"/>
              </a:rPr>
              <a:t>61 assertions</a:t>
            </a:r>
            <a:r>
              <a:rPr lang="en-US" sz="2314">
                <a:solidFill>
                  <a:srgbClr val="000000"/>
                </a:solidFill>
                <a:latin typeface="Lexend Deca"/>
                <a:ea typeface="Lexend Deca"/>
                <a:cs typeface="Lexend Deca"/>
                <a:sym typeface="Lexend Deca"/>
              </a:rPr>
              <a:t>, et l'exécution des tests a duré </a:t>
            </a:r>
            <a:r>
              <a:rPr lang="en-US" sz="2314">
                <a:solidFill>
                  <a:srgbClr val="E48E00"/>
                </a:solidFill>
                <a:latin typeface="Lexend Deca"/>
                <a:ea typeface="Lexend Deca"/>
                <a:cs typeface="Lexend Deca"/>
                <a:sym typeface="Lexend Deca"/>
              </a:rPr>
              <a:t>36,09 secondes</a:t>
            </a:r>
            <a:r>
              <a:rPr lang="en-US" sz="2314">
                <a:solidFill>
                  <a:srgbClr val="000000"/>
                </a:solidFill>
                <a:latin typeface="Lexend Deca"/>
                <a:ea typeface="Lexend Deca"/>
                <a:cs typeface="Lexend Deca"/>
                <a:sym typeface="Lexend Deca"/>
              </a:rPr>
              <a:t>. Ces résultats montrent que toutes les fonctionnalités de l'application fonctionnent comme prévu et que </a:t>
            </a:r>
            <a:r>
              <a:rPr lang="en-US" sz="2314" u="sng">
                <a:solidFill>
                  <a:srgbClr val="004AAD"/>
                </a:solidFill>
                <a:latin typeface="Lexend Deca"/>
                <a:ea typeface="Lexend Deca"/>
                <a:cs typeface="Lexend Deca"/>
                <a:sym typeface="Lexend Deca"/>
              </a:rPr>
              <a:t>le système est stable</a:t>
            </a:r>
            <a:r>
              <a:rPr lang="en-US" sz="2314">
                <a:solidFill>
                  <a:srgbClr val="000000"/>
                </a:solidFill>
                <a:latin typeface="Lexend Deca"/>
                <a:ea typeface="Lexend Deca"/>
                <a:cs typeface="Lexend Deca"/>
                <a:sym typeface="Lexend Deca"/>
              </a:rPr>
              <a:t>.</a:t>
            </a:r>
          </a:p>
        </p:txBody>
      </p:sp>
      <p:sp>
        <p:nvSpPr>
          <p:cNvPr name="TextBox 9" id="9"/>
          <p:cNvSpPr txBox="true"/>
          <p:nvPr/>
        </p:nvSpPr>
        <p:spPr>
          <a:xfrm rot="0">
            <a:off x="11891000" y="3383576"/>
            <a:ext cx="5656375" cy="4049374"/>
          </a:xfrm>
          <a:prstGeom prst="rect">
            <a:avLst/>
          </a:prstGeom>
        </p:spPr>
        <p:txBody>
          <a:bodyPr anchor="t" rtlCol="false" tIns="0" lIns="0" bIns="0" rIns="0">
            <a:spAutoFit/>
          </a:bodyPr>
          <a:lstStyle/>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Tests\Unit\ExampleTest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Tests\Feature\Auth\AuthenticationTest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Tests\Feature\Auth\EmailVerificationTest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Tests\Feature\Auth\PasswordConfirmationTest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Tests\Feature\Auth\PasswordResetTest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Tests\Feature\Auth\PasswordUpdateTest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Tests\Feature\Auth\RegistrationTest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Tests\Feature\ExampleTest</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PASS Tests\Feature\ProfileTest</a:t>
            </a:r>
          </a:p>
          <a:p>
            <a:pPr algn="l">
              <a:lnSpc>
                <a:spcPts val="2715"/>
              </a:lnSpc>
              <a:spcBef>
                <a:spcPct val="0"/>
              </a:spcBef>
            </a:pP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Tests: 25 passed (61 assertions)</a:t>
            </a:r>
          </a:p>
          <a:p>
            <a:pPr algn="l">
              <a:lnSpc>
                <a:spcPts val="2715"/>
              </a:lnSpc>
              <a:spcBef>
                <a:spcPct val="0"/>
              </a:spcBef>
            </a:pPr>
            <a:r>
              <a:rPr lang="en-US" sz="1939">
                <a:solidFill>
                  <a:srgbClr val="FFFFFF"/>
                </a:solidFill>
                <a:latin typeface="Glacial Indifference"/>
                <a:ea typeface="Glacial Indifference"/>
                <a:cs typeface="Glacial Indifference"/>
                <a:sym typeface="Glacial Indifference"/>
              </a:rPr>
              <a:t>Duration: 36.09s</a:t>
            </a:r>
          </a:p>
        </p:txBody>
      </p:sp>
      <p:sp>
        <p:nvSpPr>
          <p:cNvPr name="TextBox 10" id="10"/>
          <p:cNvSpPr txBox="true"/>
          <p:nvPr/>
        </p:nvSpPr>
        <p:spPr>
          <a:xfrm rot="0">
            <a:off x="534358" y="1215931"/>
            <a:ext cx="6220301" cy="781049"/>
          </a:xfrm>
          <a:prstGeom prst="rect">
            <a:avLst/>
          </a:prstGeom>
        </p:spPr>
        <p:txBody>
          <a:bodyPr anchor="t" rtlCol="false" tIns="0" lIns="0" bIns="0" rIns="0">
            <a:spAutoFit/>
          </a:bodyPr>
          <a:lstStyle/>
          <a:p>
            <a:pPr algn="just" marL="0" indent="0" lvl="0">
              <a:lnSpc>
                <a:spcPts val="6300"/>
              </a:lnSpc>
              <a:spcBef>
                <a:spcPct val="0"/>
              </a:spcBef>
            </a:pPr>
            <a:r>
              <a:rPr lang="en-US" sz="4500">
                <a:solidFill>
                  <a:srgbClr val="240960"/>
                </a:solidFill>
                <a:latin typeface="League Spartan"/>
                <a:ea typeface="League Spartan"/>
                <a:cs typeface="League Spartan"/>
                <a:sym typeface="League Spartan"/>
              </a:rPr>
              <a:t>6. </a:t>
            </a:r>
            <a:r>
              <a:rPr lang="en-US" b="true" sz="4500" strike="noStrike" u="none">
                <a:solidFill>
                  <a:srgbClr val="240960"/>
                </a:solidFill>
                <a:latin typeface="League Spartan"/>
                <a:ea typeface="League Spartan"/>
                <a:cs typeface="League Spartan"/>
                <a:sym typeface="League Spartan"/>
              </a:rPr>
              <a:t>Tests et Validation</a:t>
            </a:r>
          </a:p>
        </p:txBody>
      </p:sp>
      <p:sp>
        <p:nvSpPr>
          <p:cNvPr name="TextBox 11" id="11"/>
          <p:cNvSpPr txBox="true"/>
          <p:nvPr/>
        </p:nvSpPr>
        <p:spPr>
          <a:xfrm rot="0">
            <a:off x="16050268" y="9473025"/>
            <a:ext cx="724046"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a:t>
            </a:r>
          </a:p>
        </p:txBody>
      </p:sp>
      <p:sp>
        <p:nvSpPr>
          <p:cNvPr name="TextBox 12" id="12"/>
          <p:cNvSpPr txBox="true"/>
          <p:nvPr/>
        </p:nvSpPr>
        <p:spPr>
          <a:xfrm rot="0">
            <a:off x="16774314" y="9473025"/>
            <a:ext cx="484986" cy="241692"/>
          </a:xfrm>
          <a:prstGeom prst="rect">
            <a:avLst/>
          </a:prstGeom>
        </p:spPr>
        <p:txBody>
          <a:bodyPr anchor="t" rtlCol="false" tIns="0" lIns="0" bIns="0" rIns="0">
            <a:spAutoFit/>
          </a:bodyPr>
          <a:lstStyle/>
          <a:p>
            <a:pPr algn="l">
              <a:lnSpc>
                <a:spcPts val="1859"/>
              </a:lnSpc>
            </a:pPr>
            <a:r>
              <a:rPr lang="en-US" sz="1822">
                <a:solidFill>
                  <a:srgbClr val="240960"/>
                </a:solidFill>
                <a:latin typeface="Montserrat"/>
                <a:ea typeface="Montserrat"/>
                <a:cs typeface="Montserrat"/>
                <a:sym typeface="Montserrat"/>
              </a:rPr>
              <a:t>09</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DAGa1n_qq-Q</dc:identifier>
  <dcterms:modified xsi:type="dcterms:W3CDTF">2011-08-01T06:04:30Z</dcterms:modified>
  <cp:revision>1</cp:revision>
  <dc:title>Task Manager</dc:title>
</cp:coreProperties>
</file>

<file path=docProps/thumbnail.jpeg>
</file>